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8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>
        <p:scale>
          <a:sx n="66" d="100"/>
          <a:sy n="66" d="100"/>
        </p:scale>
        <p:origin x="-1901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stromů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8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List1!$A$2:$A$17</c:f>
              <c:strCache>
                <c:ptCount val="16"/>
                <c:pt idx="0">
                  <c:v>Borovice</c:v>
                </c:pt>
                <c:pt idx="1">
                  <c:v>Bříza</c:v>
                </c:pt>
                <c:pt idx="2">
                  <c:v>Buk</c:v>
                </c:pt>
                <c:pt idx="3">
                  <c:v>Douglaska tisolistá</c:v>
                </c:pt>
                <c:pt idx="4">
                  <c:v>Javor</c:v>
                </c:pt>
                <c:pt idx="5">
                  <c:v>Jedle</c:v>
                </c:pt>
                <c:pt idx="6">
                  <c:v>Jeřáb</c:v>
                </c:pt>
                <c:pt idx="7">
                  <c:v>Jírovec</c:v>
                </c:pt>
                <c:pt idx="8">
                  <c:v>Lípa</c:v>
                </c:pt>
                <c:pt idx="9">
                  <c:v>Modřín</c:v>
                </c:pt>
                <c:pt idx="10">
                  <c:v>Olše</c:v>
                </c:pt>
                <c:pt idx="11">
                  <c:v>Platan</c:v>
                </c:pt>
                <c:pt idx="12">
                  <c:v>Smrk</c:v>
                </c:pt>
                <c:pt idx="13">
                  <c:v>Švestka</c:v>
                </c:pt>
                <c:pt idx="14">
                  <c:v>Zerav</c:v>
                </c:pt>
                <c:pt idx="15">
                  <c:v>Zeravec</c:v>
                </c:pt>
              </c:strCache>
            </c:strRef>
          </c:cat>
          <c:val>
            <c:numRef>
              <c:f>List1!$B$2:$B$17</c:f>
              <c:numCache>
                <c:formatCode>General</c:formatCode>
                <c:ptCount val="16"/>
                <c:pt idx="0">
                  <c:v>38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7</c:v>
                </c:pt>
                <c:pt idx="6">
                  <c:v>1</c:v>
                </c:pt>
                <c:pt idx="7">
                  <c:v>7</c:v>
                </c:pt>
                <c:pt idx="8">
                  <c:v>6</c:v>
                </c:pt>
                <c:pt idx="9">
                  <c:v>9</c:v>
                </c:pt>
                <c:pt idx="10">
                  <c:v>2</c:v>
                </c:pt>
                <c:pt idx="11">
                  <c:v>1</c:v>
                </c:pt>
                <c:pt idx="12">
                  <c:v>9</c:v>
                </c:pt>
                <c:pt idx="13">
                  <c:v>4</c:v>
                </c:pt>
                <c:pt idx="14">
                  <c:v>5</c:v>
                </c:pt>
                <c:pt idx="1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Max. výška (m)</c:v>
                </c:pt>
              </c:strCache>
            </c:strRef>
          </c:tx>
          <c:invertIfNegative val="0"/>
          <c:cat>
            <c:strRef>
              <c:f>List1!$A$2:$A$21</c:f>
              <c:strCache>
                <c:ptCount val="20"/>
                <c:pt idx="0">
                  <c:v>borovice černá</c:v>
                </c:pt>
                <c:pt idx="1">
                  <c:v>borovice lesní</c:v>
                </c:pt>
                <c:pt idx="2">
                  <c:v>bříza bradavičnatá</c:v>
                </c:pt>
                <c:pt idx="3">
                  <c:v>buk lesní</c:v>
                </c:pt>
                <c:pt idx="4">
                  <c:v>douglaska tisolistá</c:v>
                </c:pt>
                <c:pt idx="5">
                  <c:v>javor klen</c:v>
                </c:pt>
                <c:pt idx="6">
                  <c:v>javor mléč</c:v>
                </c:pt>
                <c:pt idx="7">
                  <c:v>jedle bělokorá</c:v>
                </c:pt>
                <c:pt idx="8">
                  <c:v>Jeřáb obecný</c:v>
                </c:pt>
                <c:pt idx="9">
                  <c:v>jírovec maďal</c:v>
                </c:pt>
                <c:pt idx="10">
                  <c:v>lípa velkolistá</c:v>
                </c:pt>
                <c:pt idx="11">
                  <c:v>lípa srdčitá</c:v>
                </c:pt>
                <c:pt idx="12">
                  <c:v>modřín opadavý</c:v>
                </c:pt>
                <c:pt idx="13">
                  <c:v>olše lepkavá</c:v>
                </c:pt>
                <c:pt idx="14">
                  <c:v>platan javorolistý</c:v>
                </c:pt>
                <c:pt idx="15">
                  <c:v>smrk hadovec</c:v>
                </c:pt>
                <c:pt idx="16">
                  <c:v>smrk pichlavý</c:v>
                </c:pt>
                <c:pt idx="17">
                  <c:v>švestka</c:v>
                </c:pt>
                <c:pt idx="18">
                  <c:v>zerav západní</c:v>
                </c:pt>
                <c:pt idx="19">
                  <c:v>zeravec východní</c:v>
                </c:pt>
              </c:strCache>
            </c:strRef>
          </c:cat>
          <c:val>
            <c:numRef>
              <c:f>List1!$B$2:$B$21</c:f>
              <c:numCache>
                <c:formatCode>General</c:formatCode>
                <c:ptCount val="20"/>
                <c:pt idx="0">
                  <c:v>13.7</c:v>
                </c:pt>
                <c:pt idx="1">
                  <c:v>3.8699999999999997</c:v>
                </c:pt>
                <c:pt idx="2">
                  <c:v>15</c:v>
                </c:pt>
                <c:pt idx="3">
                  <c:v>11.729999999999999</c:v>
                </c:pt>
                <c:pt idx="4">
                  <c:v>7.5</c:v>
                </c:pt>
                <c:pt idx="5">
                  <c:v>9.27</c:v>
                </c:pt>
                <c:pt idx="6">
                  <c:v>4.7</c:v>
                </c:pt>
                <c:pt idx="7">
                  <c:v>15.4</c:v>
                </c:pt>
                <c:pt idx="8">
                  <c:v>9.2399999999999984</c:v>
                </c:pt>
                <c:pt idx="9">
                  <c:v>8.15</c:v>
                </c:pt>
                <c:pt idx="10">
                  <c:v>10.5</c:v>
                </c:pt>
                <c:pt idx="11">
                  <c:v>10.34</c:v>
                </c:pt>
                <c:pt idx="12">
                  <c:v>20.07</c:v>
                </c:pt>
                <c:pt idx="13">
                  <c:v>8.6</c:v>
                </c:pt>
                <c:pt idx="14">
                  <c:v>8.7000000000000011</c:v>
                </c:pt>
                <c:pt idx="15">
                  <c:v>7.48</c:v>
                </c:pt>
                <c:pt idx="16">
                  <c:v>11.8</c:v>
                </c:pt>
                <c:pt idx="17">
                  <c:v>7.84</c:v>
                </c:pt>
                <c:pt idx="18">
                  <c:v>7.73</c:v>
                </c:pt>
                <c:pt idx="19">
                  <c:v>9.6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188928"/>
        <c:axId val="184190464"/>
      </c:barChart>
      <c:catAx>
        <c:axId val="184188928"/>
        <c:scaling>
          <c:orientation val="minMax"/>
        </c:scaling>
        <c:delete val="0"/>
        <c:axPos val="b"/>
        <c:majorTickMark val="out"/>
        <c:minorTickMark val="none"/>
        <c:tickLblPos val="nextTo"/>
        <c:crossAx val="184190464"/>
        <c:crosses val="autoZero"/>
        <c:auto val="1"/>
        <c:lblAlgn val="ctr"/>
        <c:lblOffset val="100"/>
        <c:noMultiLvlLbl val="0"/>
      </c:catAx>
      <c:valAx>
        <c:axId val="18419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41889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FE899F72-70DA-4076-8AFB-AD7FF4195BB0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80CFDC1-159E-4D9A-8E8E-00E838D391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C59E1-21A3-4581-AC7B-FD35C0321236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0C7AE-8137-48F6-97FE-F8AA3E8D51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2FBA8-D6E7-4777-B40D-81E6F5F87963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E7554-118C-4953-B917-6AE2BBE58C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51218-68DF-4A41-95EE-907BA40608AD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E04EE-9255-4583-82E9-ACA3159BBD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1E114-1B0F-47B8-A7C9-206B5AD6EC0C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3F224-F278-4C57-B0F8-4FBCB05D66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D2EB1-24F1-42DB-B16E-ACB86CF41CC0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A6AE9-80DA-4AD5-BAB8-3BBA303A4E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220C6-A29B-47C3-91BA-08E54E4B8A6F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27A8C-6402-404F-93F5-B49DFBA4C3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E237-3ED8-4F24-BE39-25A991A3A17A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B436-EEA7-4259-81AC-5EBD2D2D68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85DA2-CAF9-49E9-8165-08659D4A8827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827B4-1F08-435E-8A94-17612A8C27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7F245-DB11-45F5-A50F-1EFCBE5F4F44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6DDF6-327F-4E10-A477-E8A247C40B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3FA11-E3F4-45B6-A88D-5952C5DE024A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5FAFB-2192-4B27-AEA6-308D348984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E43F6AB5-07CE-4D40-9F8D-83F376339E68}" type="datetimeFigureOut">
              <a:rPr lang="cs-CZ"/>
              <a:pPr>
                <a:defRPr/>
              </a:pPr>
              <a:t>21.01.2019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439434AE-5B18-48AA-B673-7D61536453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73" r:id="rId8"/>
    <p:sldLayoutId id="2147483674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sjarose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>
          <a:xfrm>
            <a:off x="4716463" y="2205038"/>
            <a:ext cx="3313112" cy="17033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6000" b="1" smtClean="0"/>
              <a:t>Cesta do středu zahrady</a:t>
            </a:r>
          </a:p>
        </p:txBody>
      </p:sp>
      <p:sp>
        <p:nvSpPr>
          <p:cNvPr id="13314" name="Podnadpis 2"/>
          <p:cNvSpPr>
            <a:spLocks noGrp="1"/>
          </p:cNvSpPr>
          <p:nvPr>
            <p:ph type="subTitle" idx="1"/>
          </p:nvPr>
        </p:nvSpPr>
        <p:spPr>
          <a:xfrm>
            <a:off x="4716463" y="4292600"/>
            <a:ext cx="3309937" cy="1260475"/>
          </a:xfrm>
        </p:spPr>
        <p:txBody>
          <a:bodyPr/>
          <a:lstStyle/>
          <a:p>
            <a:pPr eaLnBrk="1" hangingPunct="1"/>
            <a:r>
              <a:rPr lang="cs-CZ" smtClean="0"/>
              <a:t>aneb co jsme tam objevili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9954" y="4869160"/>
            <a:ext cx="2404780" cy="152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6969" y="3284984"/>
            <a:ext cx="219075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>
          <a:xfrm>
            <a:off x="1085850" y="836613"/>
            <a:ext cx="7024688" cy="1143000"/>
          </a:xfrm>
        </p:spPr>
        <p:txBody>
          <a:bodyPr/>
          <a:lstStyle/>
          <a:p>
            <a:pPr eaLnBrk="1" hangingPunct="1"/>
            <a:r>
              <a:rPr lang="cs-CZ" b="1" smtClean="0"/>
              <a:t>A jaké je naše překvapení?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  <p:pic>
        <p:nvPicPr>
          <p:cNvPr id="22531" name="Picture 2" descr="G:\AKCE\GG Humpolec 2018\Stromy 9.5.2018\IMG_20180509_10261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0388" y="2174875"/>
            <a:ext cx="2643187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3" descr="G:\AKCE\GG Humpolec 2018\Stromy 9.5.2018\IMG_20180509_10280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5488" y="2174875"/>
            <a:ext cx="2890837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2" descr="G:\AKCE\GG Humpolec 2018\Stromy 9.5.2018\IMG_20180509_10244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7763" y="2174875"/>
            <a:ext cx="2417762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>
          <a:xfrm>
            <a:off x="1042988" y="404813"/>
            <a:ext cx="7024687" cy="1143000"/>
          </a:xfrm>
        </p:spPr>
        <p:txBody>
          <a:bodyPr/>
          <a:lstStyle/>
          <a:p>
            <a:pPr algn="ctr" eaLnBrk="1" hangingPunct="1"/>
            <a:r>
              <a:rPr lang="cs-CZ" sz="3600" b="1" smtClean="0"/>
              <a:t>Děkujeme vám za pozornost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>
          <a:xfrm>
            <a:off x="1042988" y="1484313"/>
            <a:ext cx="7200900" cy="3509962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cs-CZ" smtClean="0"/>
              <a:t>Míša Bačáková, Lukáš Outulný, Tomáš Pekárek,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cs-CZ" smtClean="0"/>
              <a:t>Matěj Svoboda</a:t>
            </a:r>
          </a:p>
        </p:txBody>
      </p:sp>
      <p:pic>
        <p:nvPicPr>
          <p:cNvPr id="23555" name="Picture 2" descr="G:\AKCE\GG Humpolec 2018\7. ročník\Měření stromů 20.3\IMG_20180320_14404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11525" y="2843213"/>
            <a:ext cx="2552700" cy="340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 descr="G:\AKCE\GG Humpolec 2018\7. ročník\STROMY\IMG_20180403_14544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" y="2843213"/>
            <a:ext cx="2555875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2" descr="G:\AKCE\GG Humpolec 2018\7. ročník\Měření stromů 20.3\IMG_20180320_14185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76938" y="2843213"/>
            <a:ext cx="2555875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3600" b="1" smtClean="0"/>
              <a:t>Výzkumné otázky a naše hypotézy</a:t>
            </a:r>
          </a:p>
        </p:txBody>
      </p:sp>
      <p:sp>
        <p:nvSpPr>
          <p:cNvPr id="14338" name="Zástupný symbol pro text 2"/>
          <p:cNvSpPr>
            <a:spLocks noGrp="1"/>
          </p:cNvSpPr>
          <p:nvPr>
            <p:ph type="body" idx="1"/>
          </p:nvPr>
        </p:nvSpPr>
        <p:spPr>
          <a:xfrm>
            <a:off x="827088" y="2349500"/>
            <a:ext cx="4529137" cy="639763"/>
          </a:xfrm>
        </p:spPr>
        <p:txBody>
          <a:bodyPr/>
          <a:lstStyle/>
          <a:p>
            <a:pPr eaLnBrk="1" hangingPunct="1"/>
            <a:r>
              <a:rPr lang="cs-CZ" sz="3200" smtClean="0"/>
              <a:t>Výzkumné otázky</a:t>
            </a:r>
          </a:p>
        </p:txBody>
      </p:sp>
      <p:sp>
        <p:nvSpPr>
          <p:cNvPr id="14339" name="Zástupný symbol pro obsah 3"/>
          <p:cNvSpPr>
            <a:spLocks noGrp="1"/>
          </p:cNvSpPr>
          <p:nvPr>
            <p:ph sz="half" idx="2"/>
          </p:nvPr>
        </p:nvSpPr>
        <p:spPr>
          <a:xfrm>
            <a:off x="1041400" y="2974975"/>
            <a:ext cx="3419475" cy="2835275"/>
          </a:xfrm>
        </p:spPr>
        <p:txBody>
          <a:bodyPr/>
          <a:lstStyle/>
          <a:p>
            <a:pPr eaLnBrk="1" hangingPunct="1"/>
            <a:r>
              <a:rPr lang="cs-CZ" smtClean="0"/>
              <a:t>Kolik druhů stromů roste na naší zahradě?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Jaké největší výšky dosahuje nejvyšší strom na zahradě?</a:t>
            </a:r>
          </a:p>
        </p:txBody>
      </p:sp>
      <p:sp>
        <p:nvSpPr>
          <p:cNvPr id="14340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03800" y="2349500"/>
            <a:ext cx="3055938" cy="639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3200" smtClean="0"/>
              <a:t>Hypotézy</a:t>
            </a:r>
          </a:p>
        </p:txBody>
      </p:sp>
      <p:sp>
        <p:nvSpPr>
          <p:cNvPr id="14341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3438" y="2997200"/>
            <a:ext cx="3421062" cy="2835275"/>
          </a:xfrm>
        </p:spPr>
        <p:txBody>
          <a:bodyPr/>
          <a:lstStyle/>
          <a:p>
            <a:pPr eaLnBrk="1" hangingPunct="1"/>
            <a:r>
              <a:rPr lang="cs-CZ" smtClean="0"/>
              <a:t>Domníváme se, že na naší zahradě roste 20-25 druhů stromů.</a:t>
            </a:r>
          </a:p>
          <a:p>
            <a:pPr eaLnBrk="1" hangingPunct="1"/>
            <a:r>
              <a:rPr lang="cs-CZ" smtClean="0"/>
              <a:t>Odhadujeme, že nejvyšší strom bude mít mezi 20-24 m.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b="1" smtClean="0"/>
              <a:t>Postup ověření hypotéz</a:t>
            </a:r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Určení druhů stromů (Pl@nt.net, atlasy, botanické klíče)</a:t>
            </a:r>
          </a:p>
          <a:p>
            <a:pPr eaLnBrk="1" hangingPunct="1"/>
            <a:r>
              <a:rPr lang="cs-CZ" smtClean="0"/>
              <a:t>Odhad výšky stromů a přesné měření</a:t>
            </a:r>
          </a:p>
          <a:p>
            <a:pPr eaLnBrk="1" hangingPunct="1"/>
            <a:r>
              <a:rPr lang="cs-CZ" smtClean="0"/>
              <a:t>Vyznačení stromů do mapky</a:t>
            </a:r>
          </a:p>
          <a:p>
            <a:pPr eaLnBrk="1" hangingPunct="1"/>
            <a:r>
              <a:rPr lang="cs-CZ" smtClean="0"/>
              <a:t>Fotografování vybraných stromů</a:t>
            </a:r>
          </a:p>
          <a:p>
            <a:pPr eaLnBrk="1" hangingPunct="1"/>
            <a:r>
              <a:rPr lang="cs-CZ" smtClean="0"/>
              <a:t>Sestavení atlasu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971550" y="115888"/>
            <a:ext cx="7024688" cy="1143000"/>
          </a:xfrm>
        </p:spPr>
        <p:txBody>
          <a:bodyPr/>
          <a:lstStyle/>
          <a:p>
            <a:pPr algn="ctr" eaLnBrk="1" hangingPunct="1"/>
            <a:r>
              <a:rPr lang="cs-CZ" b="1" smtClean="0"/>
              <a:t>Tabulka měření stromů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142976" y="1324142"/>
          <a:ext cx="6643734" cy="5131344"/>
        </p:xfrm>
        <a:graphic>
          <a:graphicData uri="http://schemas.openxmlformats.org/drawingml/2006/table">
            <a:tbl>
              <a:tblPr/>
              <a:tblGrid>
                <a:gridCol w="798746"/>
                <a:gridCol w="1201518"/>
                <a:gridCol w="899351"/>
                <a:gridCol w="1098275"/>
                <a:gridCol w="1381164"/>
                <a:gridCol w="1264680"/>
              </a:tblGrid>
              <a:tr h="36300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číslo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druh stromu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značka v mapě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  <a:r>
                        <a:rPr lang="cs-CZ" sz="1200" b="1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výška odhad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  <a:r>
                        <a:rPr lang="cs-CZ" sz="1200" b="1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výška naměřená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obvod ve 135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94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buk lesní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Bu1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11,7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11,73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80,8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32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douglaska tisolistá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D1,D2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 m 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5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javor klen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Ja1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9,27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43,5 cm 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5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javor mléč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Ja2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3,4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8,5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5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javor mléč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Ja3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jedle bělokorá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J1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jedle bělokorá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J2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jedle bělokorá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J3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5,75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5,72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jedle bělokorá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J4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4,95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jeřáb obecný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Je1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9,7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9,24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8,15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8,2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jírovec maďal</a:t>
                      </a: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Jí7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7,3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lípa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velkolistá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Lí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3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10,5 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 cm</a:t>
                      </a:r>
                    </a:p>
                  </a:txBody>
                  <a:tcPr marL="7397" marR="7397" marT="73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150" y="476250"/>
            <a:ext cx="6913563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3600" b="1" dirty="0" smtClean="0"/>
              <a:t>Počet stromů jednotlivých </a:t>
            </a:r>
            <a:r>
              <a:rPr lang="cs-CZ" sz="3600" b="1" dirty="0" smtClean="0">
                <a:latin typeface="Arial" charset="0"/>
              </a:rPr>
              <a:t> </a:t>
            </a:r>
            <a:r>
              <a:rPr lang="cs-CZ" sz="3600" b="1" dirty="0" smtClean="0"/>
              <a:t>rodů</a:t>
            </a:r>
          </a:p>
        </p:txBody>
      </p:sp>
      <p:graphicFrame>
        <p:nvGraphicFramePr>
          <p:cNvPr id="17468" name="Group 60"/>
          <p:cNvGraphicFramePr>
            <a:graphicFrameLocks noGrp="1"/>
          </p:cNvGraphicFramePr>
          <p:nvPr/>
        </p:nvGraphicFramePr>
        <p:xfrm>
          <a:off x="539750" y="1625600"/>
          <a:ext cx="2160588" cy="4624395"/>
        </p:xfrm>
        <a:graphic>
          <a:graphicData uri="http://schemas.openxmlformats.org/drawingml/2006/table">
            <a:tbl>
              <a:tblPr/>
              <a:tblGrid>
                <a:gridCol w="1355725"/>
                <a:gridCol w="804863"/>
              </a:tblGrid>
              <a:tr h="541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Název stromů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Počet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stromů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Borovice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38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Bříza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5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Buk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Douglaska tisolistá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Javor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3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Jedle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Jeřáb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Jírovec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Lípa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6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Modřín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9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Olše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2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Platan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Smrk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9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Švestka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Zerav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5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Zeravec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</p:nvPr>
        </p:nvGraphicFramePr>
        <p:xfrm>
          <a:off x="2699792" y="1772816"/>
          <a:ext cx="590465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1042988" y="260350"/>
            <a:ext cx="7024687" cy="1143000"/>
          </a:xfrm>
        </p:spPr>
        <p:txBody>
          <a:bodyPr/>
          <a:lstStyle/>
          <a:p>
            <a:pPr algn="ctr" eaLnBrk="1" hangingPunct="1"/>
            <a:r>
              <a:rPr lang="cs-CZ" b="1" smtClean="0"/>
              <a:t>Nejvyšší stromy</a:t>
            </a:r>
          </a:p>
        </p:txBody>
      </p:sp>
      <p:graphicFrame>
        <p:nvGraphicFramePr>
          <p:cNvPr id="18507" name="Group 75"/>
          <p:cNvGraphicFramePr>
            <a:graphicFrameLocks noGrp="1"/>
          </p:cNvGraphicFramePr>
          <p:nvPr>
            <p:ph idx="1"/>
          </p:nvPr>
        </p:nvGraphicFramePr>
        <p:xfrm>
          <a:off x="684213" y="1341438"/>
          <a:ext cx="2292350" cy="4493260"/>
        </p:xfrm>
        <a:graphic>
          <a:graphicData uri="http://schemas.openxmlformats.org/drawingml/2006/table">
            <a:tbl>
              <a:tblPr/>
              <a:tblGrid>
                <a:gridCol w="1366837"/>
                <a:gridCol w="925513"/>
              </a:tblGrid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Druhy stromů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Max. výška (m)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borovice černá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13,7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borovice lesní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3,87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bříza bradavičnatá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15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buk lesní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11,73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douglaska tisolistá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7,5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javor klen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9,27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javor mléč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4,7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jedle bělokorá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15,4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Jeřáb obecný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9,24</a:t>
                      </a: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jírovec maďal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8,15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lípa velkolistá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10,5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lípa srdčitá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10,34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modřín opadavý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20,07</a:t>
                      </a:r>
                      <a:endParaRPr kumimoji="0" lang="cs-CZ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olše lepkavá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8,6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platan javorolistý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8,7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smrk hadovec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7,48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smrk pichlavý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11,8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švestka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7,84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zerav západní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7,73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zeravec východní</a:t>
                      </a:r>
                      <a:endParaRPr kumimoji="0" 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9,6</a:t>
                      </a: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af 10"/>
          <p:cNvGraphicFramePr>
            <a:graphicFrameLocks/>
          </p:cNvGraphicFramePr>
          <p:nvPr/>
        </p:nvGraphicFramePr>
        <p:xfrm>
          <a:off x="2987824" y="1340768"/>
          <a:ext cx="568863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1042988" y="333375"/>
            <a:ext cx="7024687" cy="1143000"/>
          </a:xfrm>
        </p:spPr>
        <p:txBody>
          <a:bodyPr/>
          <a:lstStyle/>
          <a:p>
            <a:pPr algn="ctr" eaLnBrk="1" hangingPunct="1"/>
            <a:r>
              <a:rPr lang="cs-CZ" b="1" smtClean="0"/>
              <a:t>Závěry zkoumání</a:t>
            </a:r>
          </a:p>
        </p:txBody>
      </p:sp>
      <p:sp>
        <p:nvSpPr>
          <p:cNvPr id="19458" name="Zástupný symbol pro text 2"/>
          <p:cNvSpPr>
            <a:spLocks noGrp="1"/>
          </p:cNvSpPr>
          <p:nvPr>
            <p:ph type="body" idx="1"/>
          </p:nvPr>
        </p:nvSpPr>
        <p:spPr>
          <a:xfrm>
            <a:off x="1403350" y="1412875"/>
            <a:ext cx="3057525" cy="639763"/>
          </a:xfrm>
        </p:spPr>
        <p:txBody>
          <a:bodyPr/>
          <a:lstStyle/>
          <a:p>
            <a:pPr eaLnBrk="1" hangingPunct="1"/>
            <a:r>
              <a:rPr lang="cs-CZ" sz="3600" smtClean="0"/>
              <a:t>Hypotézy</a:t>
            </a:r>
          </a:p>
        </p:txBody>
      </p:sp>
      <p:sp>
        <p:nvSpPr>
          <p:cNvPr id="19459" name="Zástupný symbol pro obsah 3"/>
          <p:cNvSpPr>
            <a:spLocks noGrp="1"/>
          </p:cNvSpPr>
          <p:nvPr>
            <p:ph sz="half" idx="2"/>
          </p:nvPr>
        </p:nvSpPr>
        <p:spPr>
          <a:xfrm>
            <a:off x="1042988" y="2060575"/>
            <a:ext cx="3421062" cy="2836863"/>
          </a:xfrm>
        </p:spPr>
        <p:txBody>
          <a:bodyPr/>
          <a:lstStyle/>
          <a:p>
            <a:pPr eaLnBrk="1" hangingPunct="1"/>
            <a:r>
              <a:rPr lang="cs-CZ" smtClean="0"/>
              <a:t>Domníváme se, že na naší zahradě roste 20-25 druhů stromů.</a:t>
            </a:r>
          </a:p>
          <a:p>
            <a:pPr eaLnBrk="1" hangingPunct="1"/>
            <a:endParaRPr lang="cs-CZ" sz="3200" smtClean="0"/>
          </a:p>
          <a:p>
            <a:pPr eaLnBrk="1" hangingPunct="1"/>
            <a:r>
              <a:rPr lang="cs-CZ" smtClean="0"/>
              <a:t>Odhadujeme, že nejvyšší strom bude mít mezi 20-24 m</a:t>
            </a:r>
            <a:r>
              <a:rPr lang="cs-CZ" smtClean="0">
                <a:latin typeface="Arial" charset="0"/>
              </a:rPr>
              <a:t>.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   </a:t>
            </a:r>
          </a:p>
          <a:p>
            <a:pPr eaLnBrk="1" hangingPunct="1"/>
            <a:endParaRPr lang="cs-CZ" sz="3200" smtClean="0"/>
          </a:p>
        </p:txBody>
      </p:sp>
      <p:sp>
        <p:nvSpPr>
          <p:cNvPr id="19460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964113" y="1412875"/>
            <a:ext cx="3055937" cy="639763"/>
          </a:xfrm>
        </p:spPr>
        <p:txBody>
          <a:bodyPr/>
          <a:lstStyle/>
          <a:p>
            <a:pPr eaLnBrk="1" hangingPunct="1"/>
            <a:r>
              <a:rPr lang="cs-CZ" sz="3600" smtClean="0"/>
              <a:t>Odpovědi</a:t>
            </a:r>
          </a:p>
        </p:txBody>
      </p:sp>
      <p:sp>
        <p:nvSpPr>
          <p:cNvPr id="19461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73600" y="1989138"/>
            <a:ext cx="3421063" cy="2835275"/>
          </a:xfrm>
        </p:spPr>
        <p:txBody>
          <a:bodyPr/>
          <a:lstStyle/>
          <a:p>
            <a:pPr eaLnBrk="1" hangingPunct="1"/>
            <a:r>
              <a:rPr lang="cs-CZ" smtClean="0"/>
              <a:t>Zjistili jsme, že na naší zahradě roste 21 druhů stromů. </a:t>
            </a:r>
          </a:p>
          <a:p>
            <a:pPr eaLnBrk="1" hangingPunct="1"/>
            <a:endParaRPr lang="cs-CZ" sz="3200" smtClean="0"/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Změřili jsme, že nejvyšší strom dosahuje výšky     20 m.</a:t>
            </a:r>
          </a:p>
        </p:txBody>
      </p:sp>
      <p:pic>
        <p:nvPicPr>
          <p:cNvPr id="1026" name="Picture 2" descr="C:\Users\ucitel\AppData\Local\Microsoft\Windows\Temporary Internet Files\Content.IE5\GB58CLPY\check-40319_640[1]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0425" y="3241675"/>
            <a:ext cx="887413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ucitel\AppData\Local\Microsoft\Windows\Temporary Internet Files\Content.IE5\GB58CLPY\check-40319_640[1]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4888" y="5373688"/>
            <a:ext cx="960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Zástupný symbol pro obsah 6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42988" y="1868488"/>
            <a:ext cx="3208337" cy="4279900"/>
          </a:xfrm>
        </p:spPr>
      </p:pic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1042988" y="620713"/>
            <a:ext cx="7024687" cy="1143000"/>
          </a:xfrm>
        </p:spPr>
        <p:txBody>
          <a:bodyPr/>
          <a:lstStyle/>
          <a:p>
            <a:pPr algn="ctr" eaLnBrk="1" hangingPunct="1"/>
            <a:r>
              <a:rPr lang="cs-CZ" b="1" smtClean="0"/>
              <a:t>Dva nejvyšší stromy</a:t>
            </a:r>
          </a:p>
        </p:txBody>
      </p:sp>
      <p:sp>
        <p:nvSpPr>
          <p:cNvPr id="20483" name="Zástupný symbol pro obsah 2"/>
          <p:cNvSpPr>
            <a:spLocks noGrp="1"/>
          </p:cNvSpPr>
          <p:nvPr>
            <p:ph sz="quarter" idx="14"/>
          </p:nvPr>
        </p:nvSpPr>
        <p:spPr>
          <a:xfrm>
            <a:off x="4645025" y="2312988"/>
            <a:ext cx="3419475" cy="3494087"/>
          </a:xfrm>
        </p:spPr>
        <p:txBody>
          <a:bodyPr/>
          <a:lstStyle/>
          <a:p>
            <a:pPr eaLnBrk="1" hangingPunct="1"/>
            <a:endParaRPr lang="cs-CZ" smtClean="0"/>
          </a:p>
        </p:txBody>
      </p:sp>
      <p:pic>
        <p:nvPicPr>
          <p:cNvPr id="20484" name="Picture 5" descr="G:\AKCE\GG Humpolec 2018\Stromy 9.5.2018\IMG_20180509_10255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1916113"/>
            <a:ext cx="3529012" cy="42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b="1" smtClean="0"/>
              <a:t>Využití našich výzkumů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Zveřejnění ve školním časopise, webových stránkách školy (</a:t>
            </a:r>
            <a:r>
              <a:rPr lang="cs-CZ" smtClean="0">
                <a:hlinkClick r:id="rId2"/>
              </a:rPr>
              <a:t>www.zsjarose.cz</a:t>
            </a:r>
            <a:r>
              <a:rPr lang="cs-CZ" smtClean="0"/>
              <a:t>) </a:t>
            </a:r>
          </a:p>
          <a:p>
            <a:pPr eaLnBrk="1" hangingPunct="1"/>
            <a:r>
              <a:rPr lang="cs-CZ" smtClean="0"/>
              <a:t>Na </a:t>
            </a:r>
            <a:r>
              <a:rPr lang="cs-CZ" b="1" smtClean="0"/>
              <a:t>miniGlobeGames </a:t>
            </a:r>
            <a:r>
              <a:rPr lang="cs-CZ" smtClean="0"/>
              <a:t>pro předškoláky a první stupeň</a:t>
            </a:r>
          </a:p>
          <a:p>
            <a:pPr eaLnBrk="1" hangingPunct="1"/>
            <a:r>
              <a:rPr lang="cs-CZ" smtClean="0"/>
              <a:t>Při výuce přírodopisu</a:t>
            </a:r>
          </a:p>
          <a:p>
            <a:pPr eaLnBrk="1" hangingPunct="1"/>
            <a:r>
              <a:rPr lang="cs-CZ" smtClean="0"/>
              <a:t>Při akci „Otevřená zahrada pro veřejnost“</a:t>
            </a:r>
          </a:p>
          <a:p>
            <a:pPr eaLnBrk="1" hangingPunct="1"/>
            <a:r>
              <a:rPr lang="cs-CZ" smtClean="0"/>
              <a:t>Dokončení výzkumu druhé části zahrady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532</TotalTime>
  <Words>516</Words>
  <Application>Microsoft Office PowerPoint</Application>
  <PresentationFormat>Předvádění na obrazovce (4:3)</PresentationFormat>
  <Paragraphs>233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Austin</vt:lpstr>
      <vt:lpstr>Cesta do středu zahrady</vt:lpstr>
      <vt:lpstr>Výzkumné otázky a naše hypotézy</vt:lpstr>
      <vt:lpstr>Postup ověření hypotéz</vt:lpstr>
      <vt:lpstr>Tabulka měření stromů</vt:lpstr>
      <vt:lpstr>Počet stromů jednotlivých  rodů</vt:lpstr>
      <vt:lpstr>Nejvyšší stromy</vt:lpstr>
      <vt:lpstr>Závěry zkoumání</vt:lpstr>
      <vt:lpstr>Dva nejvyšší stromy</vt:lpstr>
      <vt:lpstr>Využití našich výzkumů</vt:lpstr>
      <vt:lpstr>A jaké je naše překvapení?</vt:lpstr>
      <vt:lpstr>Děkujeme vám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student30</dc:creator>
  <cp:lastModifiedBy>admin</cp:lastModifiedBy>
  <cp:revision>61</cp:revision>
  <dcterms:created xsi:type="dcterms:W3CDTF">2018-04-24T12:13:19Z</dcterms:created>
  <dcterms:modified xsi:type="dcterms:W3CDTF">2019-01-21T22:07:45Z</dcterms:modified>
</cp:coreProperties>
</file>