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notesMasterIdLst>
    <p:notesMasterId r:id="rId43"/>
  </p:notesMasterIdLst>
  <p:sldIdLst>
    <p:sldId id="257" r:id="rId3"/>
    <p:sldId id="259" r:id="rId4"/>
    <p:sldId id="274" r:id="rId5"/>
    <p:sldId id="305" r:id="rId6"/>
    <p:sldId id="262" r:id="rId7"/>
    <p:sldId id="266" r:id="rId8"/>
    <p:sldId id="306" r:id="rId9"/>
    <p:sldId id="307" r:id="rId10"/>
    <p:sldId id="308" r:id="rId11"/>
    <p:sldId id="267" r:id="rId12"/>
    <p:sldId id="269" r:id="rId13"/>
    <p:sldId id="270" r:id="rId14"/>
    <p:sldId id="271" r:id="rId15"/>
    <p:sldId id="272" r:id="rId16"/>
    <p:sldId id="329" r:id="rId17"/>
    <p:sldId id="317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275" r:id="rId26"/>
    <p:sldId id="276" r:id="rId27"/>
    <p:sldId id="291" r:id="rId28"/>
    <p:sldId id="318" r:id="rId29"/>
    <p:sldId id="319" r:id="rId30"/>
    <p:sldId id="320" r:id="rId31"/>
    <p:sldId id="321" r:id="rId32"/>
    <p:sldId id="322" r:id="rId33"/>
    <p:sldId id="323" r:id="rId34"/>
    <p:sldId id="278" r:id="rId35"/>
    <p:sldId id="324" r:id="rId36"/>
    <p:sldId id="292" r:id="rId37"/>
    <p:sldId id="325" r:id="rId38"/>
    <p:sldId id="326" r:id="rId39"/>
    <p:sldId id="327" r:id="rId40"/>
    <p:sldId id="280" r:id="rId41"/>
    <p:sldId id="330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192" autoAdjust="0"/>
  </p:normalViewPr>
  <p:slideViewPr>
    <p:cSldViewPr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RÁŽKY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0658910691997225"/>
          <c:y val="2.1719457013574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8662027608962579E-2"/>
          <c:y val="0.14733031674208144"/>
          <c:w val="0.77645894519385394"/>
          <c:h val="0.667696868208216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'měsíční úhrny srážek'!$A$4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'měsíční úhrny srážek'!$B$3:$M$3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'měsíční úhrny srážek'!$B$4:$M$4</c:f>
              <c:numCache>
                <c:formatCode>General</c:formatCode>
                <c:ptCount val="12"/>
                <c:pt idx="0">
                  <c:v>45.1</c:v>
                </c:pt>
                <c:pt idx="1">
                  <c:v>37.799999999999997</c:v>
                </c:pt>
                <c:pt idx="2">
                  <c:v>59.4</c:v>
                </c:pt>
                <c:pt idx="3">
                  <c:v>3.9</c:v>
                </c:pt>
                <c:pt idx="4">
                  <c:v>38.1</c:v>
                </c:pt>
                <c:pt idx="5">
                  <c:v>51.4</c:v>
                </c:pt>
                <c:pt idx="6">
                  <c:v>54.9</c:v>
                </c:pt>
                <c:pt idx="7">
                  <c:v>32.700000000000003</c:v>
                </c:pt>
                <c:pt idx="8">
                  <c:v>120.9</c:v>
                </c:pt>
                <c:pt idx="9">
                  <c:v>36.200000000000003</c:v>
                </c:pt>
                <c:pt idx="10">
                  <c:v>30.7</c:v>
                </c:pt>
                <c:pt idx="11">
                  <c:v>25.9</c:v>
                </c:pt>
              </c:numCache>
            </c:numRef>
          </c:val>
        </c:ser>
        <c:ser>
          <c:idx val="1"/>
          <c:order val="1"/>
          <c:tx>
            <c:strRef>
              <c:f>'měsíční úhrny srážek'!$A$5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'měsíční úhrny srážek'!$B$3:$M$3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'měsíční úhrny srážek'!$B$5:$M$5</c:f>
              <c:numCache>
                <c:formatCode>General</c:formatCode>
                <c:ptCount val="12"/>
                <c:pt idx="0">
                  <c:v>10.1</c:v>
                </c:pt>
                <c:pt idx="1">
                  <c:v>7.3</c:v>
                </c:pt>
                <c:pt idx="2">
                  <c:v>63.5</c:v>
                </c:pt>
                <c:pt idx="3">
                  <c:v>21.1</c:v>
                </c:pt>
                <c:pt idx="4">
                  <c:v>34.5</c:v>
                </c:pt>
                <c:pt idx="5">
                  <c:v>11</c:v>
                </c:pt>
                <c:pt idx="6">
                  <c:v>79.7</c:v>
                </c:pt>
                <c:pt idx="7">
                  <c:v>35.299999999999997</c:v>
                </c:pt>
                <c:pt idx="8">
                  <c:v>45.4</c:v>
                </c:pt>
                <c:pt idx="9">
                  <c:v>15.1</c:v>
                </c:pt>
                <c:pt idx="10">
                  <c:v>44.8</c:v>
                </c:pt>
                <c:pt idx="11">
                  <c:v>18</c:v>
                </c:pt>
              </c:numCache>
            </c:numRef>
          </c:val>
        </c:ser>
        <c:ser>
          <c:idx val="2"/>
          <c:order val="2"/>
          <c:tx>
            <c:strRef>
              <c:f>'měsíční úhrny srážek'!$A$6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'měsíční úhrny srážek'!$B$3:$M$3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'měsíční úhrny srážek'!$B$6:$M$6</c:f>
              <c:numCache>
                <c:formatCode>General</c:formatCode>
                <c:ptCount val="12"/>
                <c:pt idx="0">
                  <c:v>12.4</c:v>
                </c:pt>
                <c:pt idx="1">
                  <c:v>44.3</c:v>
                </c:pt>
                <c:pt idx="2">
                  <c:v>77.599999999999994</c:v>
                </c:pt>
                <c:pt idx="3">
                  <c:v>8</c:v>
                </c:pt>
                <c:pt idx="4">
                  <c:v>64.900000000000006</c:v>
                </c:pt>
                <c:pt idx="5">
                  <c:v>133</c:v>
                </c:pt>
                <c:pt idx="6">
                  <c:v>151</c:v>
                </c:pt>
                <c:pt idx="7">
                  <c:v>64.7</c:v>
                </c:pt>
                <c:pt idx="8">
                  <c:v>17.600000000000001</c:v>
                </c:pt>
                <c:pt idx="9">
                  <c:v>36.700000000000003</c:v>
                </c:pt>
                <c:pt idx="10">
                  <c:v>33.4</c:v>
                </c:pt>
                <c:pt idx="11">
                  <c:v>38.299999999999997</c:v>
                </c:pt>
              </c:numCache>
            </c:numRef>
          </c:val>
        </c:ser>
        <c:ser>
          <c:idx val="3"/>
          <c:order val="3"/>
          <c:tx>
            <c:strRef>
              <c:f>'měsíční úhrny srážek'!$A$7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'měsíční úhrny srážek'!$B$3:$M$3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'měsíční úhrny srážek'!$B$7:$M$7</c:f>
              <c:numCache>
                <c:formatCode>General</c:formatCode>
                <c:ptCount val="12"/>
                <c:pt idx="0">
                  <c:v>53.7</c:v>
                </c:pt>
                <c:pt idx="1">
                  <c:v>16.5</c:v>
                </c:pt>
                <c:pt idx="2">
                  <c:v>18.2</c:v>
                </c:pt>
                <c:pt idx="3">
                  <c:v>44.3</c:v>
                </c:pt>
                <c:pt idx="4">
                  <c:v>104</c:v>
                </c:pt>
                <c:pt idx="5">
                  <c:v>127.9</c:v>
                </c:pt>
                <c:pt idx="6">
                  <c:v>51.6</c:v>
                </c:pt>
                <c:pt idx="7">
                  <c:v>78.2</c:v>
                </c:pt>
                <c:pt idx="8">
                  <c:v>82</c:v>
                </c:pt>
                <c:pt idx="9">
                  <c:v>11.9</c:v>
                </c:pt>
                <c:pt idx="10">
                  <c:v>24.9</c:v>
                </c:pt>
                <c:pt idx="11">
                  <c:v>32.1</c:v>
                </c:pt>
              </c:numCache>
            </c:numRef>
          </c:val>
        </c:ser>
        <c:ser>
          <c:idx val="4"/>
          <c:order val="4"/>
          <c:tx>
            <c:strRef>
              <c:f>'měsíční úhrny srážek'!$A$8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'měsíční úhrny srážek'!$B$3:$M$3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'měsíční úhrny srážek'!$B$8:$M$8</c:f>
              <c:numCache>
                <c:formatCode>General</c:formatCode>
                <c:ptCount val="12"/>
                <c:pt idx="0">
                  <c:v>13.6</c:v>
                </c:pt>
                <c:pt idx="1">
                  <c:v>5</c:v>
                </c:pt>
                <c:pt idx="2">
                  <c:v>26.5</c:v>
                </c:pt>
                <c:pt idx="3">
                  <c:v>31.5</c:v>
                </c:pt>
                <c:pt idx="4">
                  <c:v>57.9</c:v>
                </c:pt>
                <c:pt idx="5">
                  <c:v>75.599999999999994</c:v>
                </c:pt>
                <c:pt idx="6">
                  <c:v>83.8</c:v>
                </c:pt>
                <c:pt idx="7">
                  <c:v>46.7</c:v>
                </c:pt>
                <c:pt idx="8">
                  <c:v>91</c:v>
                </c:pt>
                <c:pt idx="9">
                  <c:v>41.6</c:v>
                </c:pt>
                <c:pt idx="10">
                  <c:v>2</c:v>
                </c:pt>
                <c:pt idx="11">
                  <c:v>17.600000000000001</c:v>
                </c:pt>
              </c:numCache>
            </c:numRef>
          </c:val>
        </c:ser>
        <c:ser>
          <c:idx val="5"/>
          <c:order val="5"/>
          <c:tx>
            <c:strRef>
              <c:f>'měsíční úhrny srážek'!$A$9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'měsíční úhrny srážek'!$B$3:$M$3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'měsíční úhrny srážek'!$B$9:$M$9</c:f>
              <c:numCache>
                <c:formatCode>General</c:formatCode>
                <c:ptCount val="12"/>
                <c:pt idx="0">
                  <c:v>49.5</c:v>
                </c:pt>
                <c:pt idx="1">
                  <c:v>17</c:v>
                </c:pt>
                <c:pt idx="2">
                  <c:v>8.6</c:v>
                </c:pt>
                <c:pt idx="3">
                  <c:v>37</c:v>
                </c:pt>
                <c:pt idx="4">
                  <c:v>45.7</c:v>
                </c:pt>
                <c:pt idx="5">
                  <c:v>94.8</c:v>
                </c:pt>
                <c:pt idx="6">
                  <c:v>82.5</c:v>
                </c:pt>
                <c:pt idx="7">
                  <c:v>40.200000000000003</c:v>
                </c:pt>
                <c:pt idx="8">
                  <c:v>33</c:v>
                </c:pt>
                <c:pt idx="9">
                  <c:v>37.799999999999997</c:v>
                </c:pt>
                <c:pt idx="10">
                  <c:v>17.399999999999999</c:v>
                </c:pt>
                <c:pt idx="11">
                  <c:v>35.4</c:v>
                </c:pt>
              </c:numCache>
            </c:numRef>
          </c:val>
        </c:ser>
        <c:ser>
          <c:idx val="6"/>
          <c:order val="6"/>
          <c:tx>
            <c:strRef>
              <c:f>'měsíční úhrny srážek'!$A$10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'měsíční úhrny srážek'!$B$3:$M$3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'měsíční úhrny srážek'!$B$10:$M$10</c:f>
              <c:numCache>
                <c:formatCode>General</c:formatCode>
                <c:ptCount val="12"/>
                <c:pt idx="0">
                  <c:v>40</c:v>
                </c:pt>
                <c:pt idx="1">
                  <c:v>43.4</c:v>
                </c:pt>
                <c:pt idx="2">
                  <c:v>35.700000000000003</c:v>
                </c:pt>
                <c:pt idx="3">
                  <c:v>10.3</c:v>
                </c:pt>
                <c:pt idx="4">
                  <c:v>89.4</c:v>
                </c:pt>
                <c:pt idx="5">
                  <c:v>100.8</c:v>
                </c:pt>
                <c:pt idx="6">
                  <c:v>23.4</c:v>
                </c:pt>
                <c:pt idx="7">
                  <c:v>54</c:v>
                </c:pt>
                <c:pt idx="8">
                  <c:v>36</c:v>
                </c:pt>
                <c:pt idx="9">
                  <c:v>36.200000000000003</c:v>
                </c:pt>
                <c:pt idx="10">
                  <c:v>8.9</c:v>
                </c:pt>
                <c:pt idx="11">
                  <c:v>8.4</c:v>
                </c:pt>
              </c:numCache>
            </c:numRef>
          </c:val>
        </c:ser>
        <c:ser>
          <c:idx val="7"/>
          <c:order val="7"/>
          <c:tx>
            <c:strRef>
              <c:f>'měsíční úhrny srážek'!$A$11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841674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'měsíční úhrny srážek'!$B$3:$M$3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'měsíční úhrny srážek'!$B$11:$M$11</c:f>
              <c:numCache>
                <c:formatCode>General</c:formatCode>
                <c:ptCount val="12"/>
                <c:pt idx="0">
                  <c:v>14.3</c:v>
                </c:pt>
                <c:pt idx="1">
                  <c:v>11.5</c:v>
                </c:pt>
                <c:pt idx="2">
                  <c:v>10.5</c:v>
                </c:pt>
                <c:pt idx="3">
                  <c:v>19.7</c:v>
                </c:pt>
                <c:pt idx="4">
                  <c:v>114.3</c:v>
                </c:pt>
                <c:pt idx="5">
                  <c:v>18.100000000000001</c:v>
                </c:pt>
                <c:pt idx="6">
                  <c:v>63.9</c:v>
                </c:pt>
                <c:pt idx="7">
                  <c:v>110.1</c:v>
                </c:pt>
                <c:pt idx="8">
                  <c:v>86.8</c:v>
                </c:pt>
                <c:pt idx="9">
                  <c:v>34.700000000000003</c:v>
                </c:pt>
                <c:pt idx="10">
                  <c:v>22.2</c:v>
                </c:pt>
                <c:pt idx="11">
                  <c:v>16</c:v>
                </c:pt>
              </c:numCache>
            </c:numRef>
          </c:val>
        </c:ser>
        <c:ser>
          <c:idx val="8"/>
          <c:order val="8"/>
          <c:tx>
            <c:strRef>
              <c:f>'měsíční úhrny srážek'!$A$12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'měsíční úhrny srážek'!$B$3:$M$3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'měsíční úhrny srážek'!$B$12:$M$12</c:f>
              <c:numCache>
                <c:formatCode>General</c:formatCode>
                <c:ptCount val="12"/>
                <c:pt idx="0">
                  <c:v>27.5</c:v>
                </c:pt>
                <c:pt idx="1">
                  <c:v>3.6</c:v>
                </c:pt>
                <c:pt idx="2">
                  <c:v>27</c:v>
                </c:pt>
                <c:pt idx="3">
                  <c:v>7.6</c:v>
                </c:pt>
                <c:pt idx="4">
                  <c:v>30.2</c:v>
                </c:pt>
                <c:pt idx="5">
                  <c:v>19.399999999999999</c:v>
                </c:pt>
                <c:pt idx="6">
                  <c:v>37.700000000000003</c:v>
                </c:pt>
                <c:pt idx="7">
                  <c:v>64.900000000000006</c:v>
                </c:pt>
                <c:pt idx="8">
                  <c:v>27.3</c:v>
                </c:pt>
                <c:pt idx="9">
                  <c:v>50.5</c:v>
                </c:pt>
                <c:pt idx="10">
                  <c:v>37.299999999999997</c:v>
                </c:pt>
                <c:pt idx="11">
                  <c:v>11.8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12608"/>
        <c:axId val="31818496"/>
      </c:barChart>
      <c:catAx>
        <c:axId val="3181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31818496"/>
        <c:crosses val="autoZero"/>
        <c:auto val="1"/>
        <c:lblAlgn val="ctr"/>
        <c:lblOffset val="100"/>
        <c:noMultiLvlLbl val="0"/>
      </c:catAx>
      <c:valAx>
        <c:axId val="318184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cs-CZ">
                    <a:latin typeface="Arial" panose="020B0604020202020204" pitchFamily="34" charset="0"/>
                    <a:cs typeface="Arial" panose="020B0604020202020204" pitchFamily="34" charset="0"/>
                  </a:rPr>
                  <a:t> litry na </a:t>
                </a:r>
                <a:r>
                  <a:rPr lang="cs-CZ" b="1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cs-CZ" b="1" baseline="3000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cs-CZ">
                    <a:latin typeface="Arial" panose="020B0604020202020204" pitchFamily="34" charset="0"/>
                    <a:cs typeface="Arial" panose="020B0604020202020204" pitchFamily="34" charset="0"/>
                  </a:rPr>
                  <a:t>, mm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31812608"/>
        <c:crosses val="autoZero"/>
        <c:crossBetween val="between"/>
      </c:valAx>
      <c:spPr>
        <a:solidFill>
          <a:srgbClr val="FFFF00"/>
        </a:solidFill>
      </c:spPr>
    </c:plotArea>
    <c:legend>
      <c:legendPos val="r"/>
      <c:layout>
        <c:manualLayout>
          <c:xMode val="edge"/>
          <c:yMode val="edge"/>
          <c:x val="0.90208602712187747"/>
          <c:y val="0.38235342468312455"/>
          <c:w val="8.9302261367053284E-2"/>
          <c:h val="0.3555621561539683"/>
        </c:manualLayout>
      </c:layout>
      <c:overlay val="0"/>
      <c:txPr>
        <a:bodyPr/>
        <a:lstStyle/>
        <a:p>
          <a:pPr>
            <a:defRPr sz="1100" b="0">
              <a:latin typeface="Arial" panose="020B0604020202020204" pitchFamily="34" charset="0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cs-CZ" sz="2000" dirty="0"/>
              <a:t>SRÁŽKY</a:t>
            </a:r>
          </a:p>
        </c:rich>
      </c:tx>
      <c:layout>
        <c:manualLayout>
          <c:xMode val="edge"/>
          <c:yMode val="edge"/>
          <c:x val="0.41463466073363348"/>
          <c:y val="3.0425960391314722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FFFF0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FFFF0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053442188228382"/>
          <c:y val="0.1784991625918747"/>
          <c:w val="0.70731787542405655"/>
          <c:h val="0.681542257168976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'roční úhrny srážek'!$C$3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900" b="1" i="0" baseline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'roční úhrny srážek'!$B$5:$B$12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'roční úhrny srážek'!$C$5:$C$12</c:f>
              <c:numCache>
                <c:formatCode>General</c:formatCode>
                <c:ptCount val="8"/>
                <c:pt idx="0">
                  <c:v>385.8</c:v>
                </c:pt>
                <c:pt idx="1">
                  <c:v>681.9</c:v>
                </c:pt>
                <c:pt idx="2">
                  <c:v>645.29999999999995</c:v>
                </c:pt>
                <c:pt idx="3">
                  <c:v>492.8</c:v>
                </c:pt>
                <c:pt idx="4">
                  <c:v>498.9</c:v>
                </c:pt>
                <c:pt idx="5">
                  <c:v>486.5</c:v>
                </c:pt>
                <c:pt idx="6">
                  <c:v>522.1</c:v>
                </c:pt>
                <c:pt idx="7">
                  <c:v>344.8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940800"/>
        <c:axId val="34942336"/>
        <c:axId val="0"/>
      </c:bar3DChart>
      <c:catAx>
        <c:axId val="3494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4942336"/>
        <c:crosses val="autoZero"/>
        <c:auto val="1"/>
        <c:lblAlgn val="ctr"/>
        <c:lblOffset val="100"/>
        <c:noMultiLvlLbl val="0"/>
      </c:catAx>
      <c:valAx>
        <c:axId val="349423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100"/>
                  <a:t>litry na m2, mm</a:t>
                </a:r>
              </a:p>
            </c:rich>
          </c:tx>
          <c:layout>
            <c:manualLayout>
              <c:xMode val="edge"/>
              <c:yMode val="edge"/>
              <c:x val="2.0111723032795376E-2"/>
              <c:y val="0.324987417996550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4940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7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5E5D7-4314-42E8-8D9C-2AF63A5448C5}" type="datetimeFigureOut">
              <a:rPr lang="cs-CZ" smtClean="0"/>
              <a:t>15.1.2016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A6EC0-62B1-4EA4-B0C3-3195C68419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86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A6EC0-62B1-4EA4-B0C3-3195C68419C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13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8AC05F8-53E4-4DA5-8A49-E41341A4834C}" type="datetimeFigureOut">
              <a:rPr lang="cs-CZ" smtClean="0"/>
              <a:pPr/>
              <a:t>15.1.2016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667D257-AAAE-40D5-8A2E-DD10A20346BA}" type="slidenum">
              <a:rPr lang="cs-CZ" smtClean="0">
                <a:solidFill>
                  <a:srgbClr val="94C600"/>
                </a:solidFill>
              </a:rPr>
              <a:pPr/>
              <a:t>‹#›</a:t>
            </a:fld>
            <a:endParaRPr lang="cs-CZ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4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5F8-53E4-4DA5-8A49-E41341A4834C}" type="datetimeFigureOut">
              <a:rPr lang="cs-CZ" smtClean="0"/>
              <a:pPr/>
              <a:t>15.1.2016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8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5F8-53E4-4DA5-8A49-E41341A4834C}" type="datetimeFigureOut">
              <a:rPr lang="cs-CZ" smtClean="0"/>
              <a:pPr/>
              <a:t>15.1.2016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513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5EC1D4A-A796-47C3-A63E-CE236FB377E2}" type="datetimeFigureOut">
              <a:rPr lang="cs-CZ" smtClean="0"/>
              <a:t>15.1.2016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15.1.2016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5F8-53E4-4DA5-8A49-E41341A4834C}" type="datetimeFigureOut">
              <a:rPr lang="cs-CZ" smtClean="0"/>
              <a:pPr/>
              <a:t>15.1.2016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153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5F8-53E4-4DA5-8A49-E41341A4834C}" type="datetimeFigureOut">
              <a:rPr lang="cs-CZ" smtClean="0"/>
              <a:pPr/>
              <a:t>15.1.2016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28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5F8-53E4-4DA5-8A49-E41341A4834C}" type="datetimeFigureOut">
              <a:rPr lang="cs-CZ" smtClean="0"/>
              <a:pPr/>
              <a:t>15.1.2016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7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5F8-53E4-4DA5-8A49-E41341A4834C}" type="datetimeFigureOut">
              <a:rPr lang="cs-CZ" smtClean="0"/>
              <a:pPr/>
              <a:t>15.1.2016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3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5F8-53E4-4DA5-8A49-E41341A4834C}" type="datetimeFigureOut">
              <a:rPr lang="cs-CZ" smtClean="0"/>
              <a:pPr/>
              <a:t>15.1.2016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98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5F8-53E4-4DA5-8A49-E41341A4834C}" type="datetimeFigureOut">
              <a:rPr lang="cs-CZ" smtClean="0"/>
              <a:pPr/>
              <a:t>15.1.2016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27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5F8-53E4-4DA5-8A49-E41341A4834C}" type="datetimeFigureOut">
              <a:rPr lang="cs-CZ" smtClean="0"/>
              <a:pPr/>
              <a:t>15.1.2016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1243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5F8-53E4-4DA5-8A49-E41341A4834C}" type="datetimeFigureOut">
              <a:rPr lang="cs-CZ" smtClean="0"/>
              <a:pPr/>
              <a:t>15.1.2016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63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62000">
              <a:schemeClr val="accent1">
                <a:lumMod val="20000"/>
                <a:lumOff val="80000"/>
              </a:schemeClr>
            </a:gs>
            <a:gs pos="100000">
              <a:srgbClr val="92D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8AC05F8-53E4-4DA5-8A49-E41341A4834C}" type="datetimeFigureOut">
              <a:rPr lang="cs-CZ" smtClean="0"/>
              <a:pPr/>
              <a:t>15.1.2016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3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62000">
              <a:schemeClr val="accent1">
                <a:lumMod val="20000"/>
                <a:lumOff val="80000"/>
              </a:schemeClr>
            </a:gs>
            <a:gs pos="100000">
              <a:srgbClr val="92D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8AC05F8-53E4-4DA5-8A49-E41341A4834C}" type="datetimeFigureOut">
              <a:rPr lang="cs-CZ" smtClean="0"/>
              <a:pPr/>
              <a:t>15.1.2016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077" y="476672"/>
            <a:ext cx="8912515" cy="103797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000" b="1" dirty="0" smtClean="0">
                <a:solidFill>
                  <a:schemeClr val="tx2"/>
                </a:solidFill>
              </a:rPr>
              <a:t> </a:t>
            </a:r>
            <a:r>
              <a:rPr lang="cs-CZ" sz="4900" b="1" dirty="0" smtClean="0">
                <a:solidFill>
                  <a:schemeClr val="accent1">
                    <a:lumMod val="75000"/>
                  </a:schemeClr>
                </a:solidFill>
              </a:rPr>
              <a:t>GLOBE na </a:t>
            </a:r>
            <a:r>
              <a:rPr lang="cs-CZ" sz="4900" b="1" dirty="0" err="1" smtClean="0">
                <a:solidFill>
                  <a:schemeClr val="accent1">
                    <a:lumMod val="75000"/>
                  </a:schemeClr>
                </a:solidFill>
              </a:rPr>
              <a:t>Jarošce</a:t>
            </a:r>
            <a:r>
              <a:rPr lang="cs-CZ" sz="4900" b="1" dirty="0" smtClean="0">
                <a:solidFill>
                  <a:schemeClr val="accent1">
                    <a:lumMod val="75000"/>
                  </a:schemeClr>
                </a:solidFill>
              </a:rPr>
              <a:t> v roce 2015 </a:t>
            </a:r>
            <a:endParaRPr lang="cs-CZ" sz="4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30" name="Picture 6" descr="C:\Users\admin\Desktop\foto\ŠKOLA-FOTO\foto od NAH\úzký výběr-vysoká kvalita\258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951" y="1916832"/>
            <a:ext cx="69127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360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-315416"/>
            <a:ext cx="2952328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Hydrologie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143" y="836712"/>
            <a:ext cx="8229600" cy="4389120"/>
          </a:xfrm>
        </p:spPr>
        <p:txBody>
          <a:bodyPr/>
          <a:lstStyle/>
          <a:p>
            <a:pPr marL="68580" indent="0"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Pravidelně měříme kvalitu</a:t>
            </a:r>
          </a:p>
          <a:p>
            <a:pPr marL="68580" indent="0">
              <a:buNone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ody v  řece Jihlavě, </a:t>
            </a:r>
          </a:p>
          <a:p>
            <a:pPr marL="68580" indent="0"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Vodovodním  rybníku </a:t>
            </a:r>
          </a:p>
          <a:p>
            <a:pPr marL="68580" indent="0"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a v Týnském potoku. Měříme </a:t>
            </a:r>
          </a:p>
          <a:p>
            <a:pPr marL="68580" indent="0"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i v laboratoři.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42" y="3140968"/>
            <a:ext cx="4749800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vera\Documents\Keselicová\Keselicová\Globe\fotky\hydrologie prosinec 2014\20141211_14223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766"/>
          <a:stretch/>
        </p:blipFill>
        <p:spPr bwMode="auto">
          <a:xfrm>
            <a:off x="4854218" y="188641"/>
            <a:ext cx="414745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9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</a:rPr>
              <a:t>Hydrologie – pracujeme na projektu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</a:rPr>
              <a:t>ybníky</a:t>
            </a:r>
            <a:endParaRPr lang="cs-CZ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389120"/>
          </a:xfrm>
        </p:spPr>
        <p:txBody>
          <a:bodyPr/>
          <a:lstStyle/>
          <a:p>
            <a:pPr marL="68580" indent="0">
              <a:buClr>
                <a:schemeClr val="accent1">
                  <a:lumMod val="75000"/>
                </a:schemeClr>
              </a:buClr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Zkoumáme kvalitu vody v rybnících v Třebíči v okolí. Pozorujeme rostlinstvo a živočichy, poznáváme půdu. Pracujeme s mapou.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vera\Desktop\IMG_193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7611"/>
          <a:stretch/>
        </p:blipFill>
        <p:spPr bwMode="auto">
          <a:xfrm>
            <a:off x="1509521" y="2400130"/>
            <a:ext cx="6264696" cy="469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8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</a:rPr>
              <a:t>V pedologie zkoumáme</a:t>
            </a:r>
            <a:endParaRPr lang="cs-CZ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38912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z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ákladní půdní znaky – struktura, konzistence, barva, zrnitost, vlhkost, přítomnost uhličitanů, přítomnost skeletu a kořenů,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teplotu půdy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pH půdy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půdní sondu.</a:t>
            </a:r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vera\Documents\Keselicová\Keselicová\Globe\fotky\2015_10_pixel\P107016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8815" y="2007709"/>
            <a:ext cx="4295185" cy="322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vera\Documents\Keselicová\Keselicová\Globe\fotky\2015_6_miniGG pro 4. a 5. r\IMG_08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94361"/>
            <a:ext cx="4848815" cy="363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7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6183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</a:rPr>
              <a:t>Pedologie </a:t>
            </a:r>
            <a:endParaRPr lang="cs-CZ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389120"/>
          </a:xfrm>
        </p:spPr>
        <p:txBody>
          <a:bodyPr/>
          <a:lstStyle/>
          <a:p>
            <a:pPr marL="6858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Na GLOBE Games 2015 v Praze Kunraticích jsme prezentovali projekt ,,Půda a plodiny v okolí Třebíče.</a:t>
            </a:r>
          </a:p>
        </p:txBody>
      </p:sp>
      <p:pic>
        <p:nvPicPr>
          <p:cNvPr id="11266" name="Picture 2" descr="C:\Users\vera\Documents\Keselicová\Keselicová\Globe\fotky\2015_5_GG 2015 Praha\P106046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126" y="1916831"/>
            <a:ext cx="6481234" cy="486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7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</a:rPr>
              <a:t>Fenologie</a:t>
            </a:r>
            <a:endParaRPr lang="cs-CZ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389120"/>
          </a:xfrm>
        </p:spPr>
        <p:txBody>
          <a:bodyPr/>
          <a:lstStyle/>
          <a:p>
            <a:pPr marL="68580" indent="0" algn="ctr">
              <a:buNone/>
            </a:pPr>
            <a:r>
              <a:rPr lang="cs-CZ" dirty="0" smtClean="0"/>
              <a:t>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Pracujeme na projektu ,,Probouzení a usínání vegetace“.</a:t>
            </a:r>
          </a:p>
          <a:p>
            <a:pPr marL="68580" indent="0" algn="ctr"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Měříme růst listů na jaře a barvu listů na podzim. 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90" name="Picture 2" descr="C:\Users\vera\Documents\Keselicová\Keselicová\Globe\Výzkum klimatu a fenologie 2012-2013\květen a červen\fotky\k odeslání\ZŠ Třebíč-měření  délky listů naší lípy 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636" y="2516757"/>
            <a:ext cx="479984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vera\Documents\Keselicová\Keselicová\Globe\fenologie 2014-15\6.10.14\P106018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332118" y="2493082"/>
            <a:ext cx="479984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95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Prezentujeme naši činnost v knihovně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530" name="Picture 2" descr="C:\Users\vera\Documents\Keselicová\Keselicová\Globe\fotky\2015_2_prezentace GLOBE v knihovně\fotky pro TEREZU\P101024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611496" cy="270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vera\Documents\Keselicová\Keselicová\Globe\fotky\2015_2_prezentace GLOBE v knihovně\fotky pro TEREZU\P101024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71" y="3896594"/>
            <a:ext cx="3983389" cy="298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C:\Users\vera\Documents\Keselicová\Keselicová\Globe\fotky\2015_2_prezentace GLOBE v knihovně\fotky pro TEREZU\P101034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299" y="3896594"/>
            <a:ext cx="3947882" cy="296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C:\Users\vera\Documents\Keselicová\Keselicová\Globe\fotky\2015_2_prezentace GLOBE v knihovně\fotky pro TEREZU\P101028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4381" y="1196752"/>
            <a:ext cx="3599188" cy="269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89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44008" y="764704"/>
            <a:ext cx="4499992" cy="1719064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</a:rPr>
              <a:t>GLOBE </a:t>
            </a:r>
            <a:br>
              <a:rPr lang="cs-CZ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</a:rPr>
              <a:t>na interaktivní výstavě</a:t>
            </a:r>
            <a:r>
              <a:rPr lang="cs-CZ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</a:rPr>
              <a:t>při školní akademii</a:t>
            </a:r>
            <a:endParaRPr lang="cs-CZ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vera\Documents\Keselicová\Keselicová\Globe\fotky\2015_5_interaktivní výstava-akademie\P10604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41" y="0"/>
            <a:ext cx="4677833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vera\Documents\Keselicová\Keselicová\Globe\fotky\2015_5_interaktivní výstava-akademie\P106040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4752528" cy="34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vera\Documents\Keselicová\Keselicová\Globe\fotky\2015_5_interaktivní výstava-akademie\P106042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752" r="-10348"/>
          <a:stretch/>
        </p:blipFill>
        <p:spPr bwMode="auto">
          <a:xfrm rot="16200000">
            <a:off x="4346379" y="2469538"/>
            <a:ext cx="4941168" cy="391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8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9519" y="-243408"/>
            <a:ext cx="7024744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GLOBE </a:t>
            </a: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</a:rPr>
              <a:t>Games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 2015 v Praze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3508977"/>
          </a:xfrm>
        </p:spPr>
        <p:txBody>
          <a:bodyPr/>
          <a:lstStyle/>
          <a:p>
            <a:pPr marL="68580" indent="0" algn="ctr"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Školu reprezentovali Michael Doležel, David Los, Jakub Doležal, Tomáš Kristek, Kateřina Drápelová a Adéla Nováčková.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9" name="Picture 3" descr="C:\Users\vera\Documents\Keselicová\Keselicová\Globe\fotky\2015_5_GG 2015 Praha\P106042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5" y="2132855"/>
            <a:ext cx="6192689" cy="464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47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0032" y="116632"/>
            <a:ext cx="4283968" cy="2376264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</a:rPr>
              <a:t>Na GLOBE GAMES 2015 v průvodu centrem Prahy a  na slavnostním zahájení v kině Lucerna</a:t>
            </a:r>
            <a:endParaRPr lang="cs-C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vera\Documents\Keselicová\Keselicová\Globe\fotky\2015_5_GG 2015 Praha\P1060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50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era\Documents\Keselicová\Keselicová\Globe\fotky\2015_5_GG 2015 Praha\P106045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4923" y="3024224"/>
            <a:ext cx="5111538" cy="38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era\Documents\Keselicová\Keselicová\Globe\fotky\2015_5_GG 2015 Praha\P106044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839212"/>
            <a:ext cx="4024922" cy="301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0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249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GLOBE </a:t>
            </a: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</a:rPr>
              <a:t>Games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 2015 v Praze 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</a:rPr>
              <a:t>Prezentujeme projekt na  vědecké konferenci.</a:t>
            </a:r>
            <a:endParaRPr lang="cs-CZ" sz="3100" dirty="0"/>
          </a:p>
        </p:txBody>
      </p:sp>
      <p:pic>
        <p:nvPicPr>
          <p:cNvPr id="6146" name="Picture 2" descr="C:\Users\vera\Documents\Keselicová\Keselicová\Globe\fotky\2015_5_GG 2015 Praha\P10604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7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GLOBE po 10 letech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389120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4 nadšené učitelky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60 aktivních žáků – 4. až 9. třída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4 skupiny žáků, jednou týdně odpoledne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měření 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  pozorování, 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  projekty, 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  akce, exkurze, 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  expedice, 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  badatelství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vera\Documents\Keselicová\Keselicová\Globe\fotky\2015_10_miniGG pro školky a pro rodiče s dětmi\Keselicova\P106097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5" y="2451898"/>
            <a:ext cx="5652173" cy="423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06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GLOBE </a:t>
            </a: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</a:rPr>
              <a:t>Games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 2015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v Praze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</a:rPr>
              <a:t>Prezentujeme Třebíč a děláme pokusy na poster session.</a:t>
            </a:r>
            <a:endParaRPr lang="cs-CZ" sz="3100" dirty="0"/>
          </a:p>
        </p:txBody>
      </p:sp>
      <p:pic>
        <p:nvPicPr>
          <p:cNvPr id="4" name="Picture 3" descr="C:\Users\vera\Documents\Keselicová\Keselicová\Globe\fotky\2015_5_GG 2015 Praha\P10604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644" y="1844824"/>
            <a:ext cx="6408712" cy="480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4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GLOBE </a:t>
            </a: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</a:rPr>
              <a:t>Games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 2015 v Praze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31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</a:rPr>
              <a:t>ři celodenní terénní hře v Kunratickém parku</a:t>
            </a:r>
            <a:endParaRPr lang="cs-CZ" sz="3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vera\Documents\Keselicová\Keselicová\Globe\fotky\2015_5_GG 2015 Praha\P10605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699382"/>
            <a:ext cx="6722647" cy="504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4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49" y="260648"/>
            <a:ext cx="9124151" cy="114300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</a:rPr>
              <a:t>GLOBE </a:t>
            </a:r>
            <a:r>
              <a:rPr lang="cs-CZ" sz="3200" b="1" dirty="0" err="1" smtClean="0">
                <a:solidFill>
                  <a:schemeClr val="accent1">
                    <a:lumMod val="50000"/>
                  </a:schemeClr>
                </a:solidFill>
              </a:rPr>
              <a:t>Games</a:t>
            </a: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</a:rPr>
              <a:t> v Praze - slavnostní zakončení</a:t>
            </a:r>
            <a:br>
              <a:rPr lang="cs-CZ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2700" dirty="0" smtClean="0">
                <a:solidFill>
                  <a:schemeClr val="accent1">
                    <a:lumMod val="50000"/>
                  </a:schemeClr>
                </a:solidFill>
              </a:rPr>
              <a:t>Katka a Adéla pracovaly v novinářském týmu.</a:t>
            </a:r>
            <a:endParaRPr lang="cs-CZ" sz="27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vera\Documents\Keselicová\Keselicová\Globe\fotky\2015_5_GG 2015 Praha\Fotografie02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825" y="2345744"/>
            <a:ext cx="4677833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vera\Documents\Keselicová\Keselicová\Globe\fotky\2015_5_GG 2015 Praha\Fotografie026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9" y="2353738"/>
            <a:ext cx="4499992" cy="34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6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GLOBE </a:t>
            </a: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</a:rPr>
              <a:t>Games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 2015 v Praze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Čtyři dny skvělých zážitků!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vera\Documents\Keselicová\Keselicová\Globe\fotky\2015_5_GG 2015 Praha\Fotografie02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342914" cy="5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6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79912" y="1171922"/>
            <a:ext cx="59036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Zkoušíme 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badatelské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 metody práce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3717032"/>
            <a:ext cx="3252505" cy="3508977"/>
          </a:xfrm>
        </p:spPr>
        <p:txBody>
          <a:bodyPr/>
          <a:lstStyle/>
          <a:p>
            <a:pPr marL="6858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Čtvrťáci si nasbírali</a:t>
            </a:r>
          </a:p>
          <a:p>
            <a:pPr marL="6858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listy, nalepili</a:t>
            </a:r>
          </a:p>
          <a:p>
            <a:pPr marL="6858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gloubáčky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, zapsali</a:t>
            </a:r>
          </a:p>
          <a:p>
            <a:pPr marL="6858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si otázky, které je</a:t>
            </a:r>
          </a:p>
          <a:p>
            <a:pPr marL="6858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v souvislosti s listy napadají.</a:t>
            </a:r>
          </a:p>
          <a:p>
            <a:pPr marL="6858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2050" name="Picture 2" descr="C:\Users\vera\Documents\Keselicová\Keselicová\Globe\fotky\2015_10_15 malí gloubaci listy\P107012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867"/>
            <a:ext cx="4572000" cy="342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vera\Documents\Keselicová\Keselicová\Globe\text\téma roku 2015-16-badaelství krajina pod lupou\vybrané fotky\strom otázkovník\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977" y="3381445"/>
            <a:ext cx="6180543" cy="347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9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hráníme trávník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496944" cy="3508977"/>
          </a:xfrm>
        </p:spPr>
        <p:txBody>
          <a:bodyPr/>
          <a:lstStyle/>
          <a:p>
            <a:pPr marL="6858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Zasazujeme se za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to, aby děti a dospělí nechodili po trávníku, aby bylo prostředí před školou hezké a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zelené. Nakreslili jsme obrázky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a vyvěsili kolem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trávníku.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marL="68580" indent="0">
              <a:buNone/>
            </a:pPr>
            <a:endParaRPr lang="cs-CZ" dirty="0"/>
          </a:p>
        </p:txBody>
      </p:sp>
      <p:pic>
        <p:nvPicPr>
          <p:cNvPr id="3074" name="Picture 2" descr="C:\Users\vera\Documents\Keselicová\Keselicová\Globe\fotky\GLOBE - letáky\IMG_004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8821" y="2376087"/>
            <a:ext cx="5496651" cy="412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era\Documents\Keselicová\Keselicová\Globe\fotky\GLOBE - letáky\IMG_003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144961"/>
            <a:ext cx="3438182" cy="45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4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0250" y="899592"/>
            <a:ext cx="6777317" cy="3508977"/>
          </a:xfrm>
        </p:spPr>
        <p:txBody>
          <a:bodyPr/>
          <a:lstStyle/>
          <a:p>
            <a:pPr marL="68580" indent="0">
              <a:buClr>
                <a:schemeClr val="accent1">
                  <a:lumMod val="75000"/>
                </a:schemeClr>
              </a:buClr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7504" y="328092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Červnové </a:t>
            </a: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</a:rPr>
              <a:t>MiniGLOBEGames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 pro </a:t>
            </a:r>
          </a:p>
          <a:p>
            <a:pPr algn="ctr"/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4. a 5. ročníky na školní zahradě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vera\Documents\Keselicová\Keselicová\Globe\fotky\2015_6_miniGG pro 4. a 5. r\P10605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05" y="1772816"/>
            <a:ext cx="5327562" cy="399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era\Documents\Keselicová\Keselicová\Globe\fotky\2015_6_miniGG pro 4. a 5. r\P10605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809213" y="2087779"/>
            <a:ext cx="4847297" cy="36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16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4536504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Červnové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MiniGLOBEGames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pro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4. a 5. ročníky na školní zahradě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</a:rPr>
            </a:br>
            <a:endParaRPr lang="cs-CZ" dirty="0"/>
          </a:p>
        </p:txBody>
      </p:sp>
      <p:pic>
        <p:nvPicPr>
          <p:cNvPr id="11266" name="Picture 2" descr="C:\Users\vera\Documents\Keselicová\Keselicová\Globe\fotky\2015_6_miniGG pro 4. a 5. r\IMG_078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0286" y="3244530"/>
            <a:ext cx="4483732" cy="361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vera\Documents\Keselicová\Keselicová\Globe\fotky\2015_6_miniGG pro 4. a 5. r\IMG_079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286" y="0"/>
            <a:ext cx="4343714" cy="32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vera\Documents\Keselicová\Keselicová\Globe\fotky\2015_6_miniGG pro 4. a 5. r\IMG_079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74" y="3257600"/>
            <a:ext cx="480080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03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8167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Červnové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MiniGLOBEGames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pro </a:t>
            </a:r>
            <a:br>
              <a:rPr lang="cs-CZ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4. a 5. ročníky na školní zahradě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</a:rPr>
            </a:br>
            <a:endParaRPr lang="cs-CZ" dirty="0"/>
          </a:p>
        </p:txBody>
      </p:sp>
      <p:pic>
        <p:nvPicPr>
          <p:cNvPr id="12290" name="Picture 2" descr="C:\Users\vera\Documents\Keselicová\Keselicová\Globe\fotky\2015_6_miniGG pro 4. a 5. r\IMG_08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375315" cy="328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vera\Documents\Keselicová\Keselicová\Globe\fotky\2015_6_miniGG pro 4. a 5. r\IMG_082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4391471" cy="329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1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374441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Červnová expedice GLOBE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Národní park Podyjí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314" name="Picture 2" descr="C:\Users\vera\Documents\Keselicová\Keselicová\Globe\fotky\2015_6_expedice GLOBE-Podyjí,Zašovice,Jihlava\expedice GLOBE 2015-Keselicová\P106058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3365" y="16024"/>
            <a:ext cx="4550635" cy="34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vera\Documents\Keselicová\Keselicová\Globe\fotky\2015_6_expedice GLOBE-Podyjí,Zašovice,Jihlava\expedice GLOBE 2015-Keselicová\P106060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356993"/>
            <a:ext cx="4499992" cy="350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vera\Documents\Keselicová\Keselicová\Globe\fotky\2015_6_expedice GLOBE-Podyjí,Zašovice,Jihlava\expedice GLOBE 2015-Keselicová\P10606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652" y="3356992"/>
            <a:ext cx="4696660" cy="352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62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38336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Meteorologie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4968552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poznáváme přístroje a umíme z nich přečíst hodnoty 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tanice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data zaznamenává </a:t>
            </a: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8580" indent="0">
              <a:buClr>
                <a:schemeClr val="accent1">
                  <a:lumMod val="75000"/>
                </a:schemeClr>
              </a:buClr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  a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posílá do ČHMÚ</a:t>
            </a:r>
          </a:p>
          <a:p>
            <a:pPr marL="68580" indent="0">
              <a:buClr>
                <a:schemeClr val="accent1">
                  <a:lumMod val="75000"/>
                </a:schemeClr>
              </a:buCl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026" name="Picture 2" descr="C:\Users\vera\Documents\Keselicová\Keselicová\Globe\fotky\malí Gloubáci leden 2015\20150108_1445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92080" y="2300808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5" y="2924944"/>
            <a:ext cx="4426453" cy="369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17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20688"/>
            <a:ext cx="89289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Červnová expedice GLOBE</a:t>
            </a:r>
            <a:br>
              <a:rPr lang="cs-CZ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Vodní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elektrárna Vranov a Vranovská přehrada</a:t>
            </a:r>
            <a:endParaRPr lang="cs-CZ" dirty="0"/>
          </a:p>
        </p:txBody>
      </p:sp>
      <p:pic>
        <p:nvPicPr>
          <p:cNvPr id="14338" name="Picture 2" descr="C:\Users\vera\Documents\Keselicová\Keselicová\Globe\fotky\2015_6_expedice GLOBE-Podyjí,Zašovice,Jihlava\expedice GLOBE 2015-Keselicová\P10606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4462463" cy="334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vera\Documents\Keselicová\Keselicová\Globe\fotky\2015_6_expedice GLOBE-Podyjí,Zašovice,Jihlava\expedice GLOBE 2015-Keselicová\P106061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1988840"/>
            <a:ext cx="4471326" cy="335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08" y="2348880"/>
            <a:ext cx="9145016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1">
                    <a:lumMod val="50000"/>
                  </a:schemeClr>
                </a:solidFill>
              </a:rPr>
              <a:t>Červnová expedice </a:t>
            </a: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</a:rPr>
              <a:t>GLOBE– farma Zašovice</a:t>
            </a:r>
            <a:endParaRPr lang="cs-CZ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3" descr="C:\Users\vera\Documents\Keselicová\Keselicová\Globe\fotky\2015_6_expedice GLOBE-Podyjí,Zašovice,Jihlava\expedice GLOBE 2015-Keselicová\P106067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562" y="188640"/>
            <a:ext cx="374541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vera\Documents\Keselicová\Keselicová\Globe\fotky\2015_6_expedice GLOBE-Podyjí,Zašovice,Jihlava\expedice GLOBE 2015-Keselicová\P106062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4280" y="188640"/>
            <a:ext cx="374441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vera\Documents\Keselicová\Keselicová\Globe\fotky\2015_6_expedice GLOBE-Podyjí,Zašovice,Jihlava\expedice GLOBE 2015-Keselicová\P106066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65653"/>
            <a:ext cx="4104456" cy="307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vera\Documents\Keselicová\Keselicová\Globe\fotky\2015_6_expedice GLOBE-Podyjí,Zašovice,Jihlava\expedice GLOBE 2015-Keselicová\P106067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0152" y="3565653"/>
            <a:ext cx="4104455" cy="307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7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Červnová expedice GLOBE</a:t>
            </a:r>
            <a:br>
              <a:rPr lang="cs-CZ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Laboratoře a podzemí v Jihlavě</a:t>
            </a:r>
            <a:endParaRPr lang="cs-CZ" dirty="0"/>
          </a:p>
        </p:txBody>
      </p:sp>
      <p:pic>
        <p:nvPicPr>
          <p:cNvPr id="5" name="Picture 4" descr="C:\Users\vera\Documents\Keselicová\Keselicová\Globe\fotky\2015_6_expedice GLOBE-Podyjí,Zašovice,Jihlava\expedice GLOBE 2015-Málek\P619036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49" y="2060848"/>
            <a:ext cx="4375315" cy="328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vera\Documents\Keselicová\Keselicová\Globe\fotky\2015_6_expedice GLOBE-Podyjí,Zašovice,Jihlava\expedice GLOBE 2015-Keselicová\P106069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048731"/>
            <a:ext cx="4391471" cy="329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8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532" y="764704"/>
            <a:ext cx="87529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Říjnové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MiniGLOBEGames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pro předškoláky na školní zahradě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2700" b="1" dirty="0" smtClean="0">
                <a:solidFill>
                  <a:schemeClr val="accent1">
                    <a:lumMod val="50000"/>
                  </a:schemeClr>
                </a:solidFill>
              </a:rPr>
              <a:t>Jednoduché přírodovědné úkoly vedené </a:t>
            </a:r>
            <a:r>
              <a:rPr lang="cs-CZ" sz="2700" b="1" dirty="0" err="1" smtClean="0">
                <a:solidFill>
                  <a:schemeClr val="accent1">
                    <a:lumMod val="50000"/>
                  </a:schemeClr>
                </a:solidFill>
              </a:rPr>
              <a:t>Gloubáky</a:t>
            </a:r>
            <a:endParaRPr lang="cs-CZ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442" y="2507201"/>
            <a:ext cx="8892480" cy="3508977"/>
          </a:xfrm>
        </p:spPr>
        <p:txBody>
          <a:bodyPr/>
          <a:lstStyle/>
          <a:p>
            <a:pPr marL="68580" indent="0">
              <a:buClr>
                <a:schemeClr val="accent1">
                  <a:lumMod val="75000"/>
                </a:schemeClr>
              </a:buClr>
              <a:buNone/>
            </a:pPr>
            <a:endParaRPr lang="cs-CZ" dirty="0"/>
          </a:p>
          <a:p>
            <a:pPr marL="68580" indent="0">
              <a:buNone/>
            </a:pPr>
            <a:endParaRPr lang="cs-CZ" b="1" dirty="0"/>
          </a:p>
        </p:txBody>
      </p:sp>
      <p:pic>
        <p:nvPicPr>
          <p:cNvPr id="4098" name="Picture 2" descr="C:\Users\vera\Documents\Keselicová\Keselicová\Globe\fotky\2015_10_miniGG pro školky a pro rodiče s dětmi\1.10\IMG_14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961" y="2564904"/>
            <a:ext cx="4601961" cy="345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era\Documents\Keselicová\Keselicová\Globe\fotky\2015_10_miniGG pro školky a pro rodiče s dětmi\Keselicova\P10609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5682" y="2552328"/>
            <a:ext cx="4618318" cy="34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1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1027664"/>
            <a:ext cx="83529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Říjnové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MiniGLOBEGames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pro předškoláky na školní zahradě</a:t>
            </a:r>
            <a:br>
              <a:rPr lang="cs-CZ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2700" b="1" dirty="0" smtClean="0">
                <a:solidFill>
                  <a:schemeClr val="accent1">
                    <a:lumMod val="50000"/>
                  </a:schemeClr>
                </a:solidFill>
              </a:rPr>
              <a:t>Plnění jednoduchých přírodovědných úkolů 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410" name="Picture 2" descr="C:\Users\vera\Documents\Keselicová\Keselicová\Globe\fotky\2015_10_miniGG pro školky a pro rodiče s dětmi\1.10\IMG_14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409887"/>
            <a:ext cx="4353371" cy="326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vera\Documents\Keselicová\Keselicová\Globe\fotky\2015_10_miniGG pro školky a pro rodiče s dětmi\1.10\IMG_152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420888"/>
            <a:ext cx="4338703" cy="325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Říjnové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MiniGLOBEGames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pro děti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 s rodiči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5098" y="1412776"/>
            <a:ext cx="8830286" cy="3508977"/>
          </a:xfrm>
        </p:spPr>
        <p:txBody>
          <a:bodyPr/>
          <a:lstStyle/>
          <a:p>
            <a:pPr marL="68580" indent="0" algn="ctr"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Seznamujeme rodiče s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měřeními, které provádíme v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GLOBE.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5122" name="Picture 2" descr="C:\Users\vera\Documents\Keselicová\Keselicová\Globe\fotky\2015_10_miniGG pro školky a pro rodiče s dětmi\1.10.-odpoledne\IMG_17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423228" y="2514258"/>
            <a:ext cx="4778589" cy="358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era\Documents\Keselicová\Keselicová\Globe\fotky\2015_10_miniGG pro školky a pro rodiče s dětmi\1.10.-odpoledne\IMG_168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4411" y="2398924"/>
            <a:ext cx="5220072" cy="391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05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81" y="3773812"/>
            <a:ext cx="95770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Říjnové </a:t>
            </a:r>
            <a:r>
              <a:rPr lang="cs-CZ" sz="3200" b="1" dirty="0" err="1">
                <a:solidFill>
                  <a:schemeClr val="accent1">
                    <a:lumMod val="75000"/>
                  </a:schemeClr>
                </a:solidFill>
              </a:rPr>
              <a:t>MiniGLOBEGames</a:t>
            </a:r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pro děti s </a:t>
            </a:r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</a:rPr>
              <a:t>rodiči</a:t>
            </a:r>
            <a:br>
              <a:rPr lang="cs-CZ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Seznamujeme rodiče s měřeními, které 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provádíme</a:t>
            </a:r>
            <a:b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v GLOBE.</a:t>
            </a:r>
            <a:br>
              <a:rPr lang="cs-CZ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cs-CZ" sz="3200" dirty="0"/>
          </a:p>
        </p:txBody>
      </p:sp>
      <p:pic>
        <p:nvPicPr>
          <p:cNvPr id="18434" name="Picture 2" descr="C:\Users\vera\Documents\Keselicová\Keselicová\Globe\fotky\2015_10_miniGG pro školky a pro rodiče s dětmi\1.10.-odpoledne\IMG_166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3419475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vera\Documents\Keselicová\Keselicová\Globe\fotky\2015_10_miniGG pro školky a pro rodiče s dětmi\1.10.-odpoledne\IMG_172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9802" y="0"/>
            <a:ext cx="3419475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vera\Documents\Keselicová\Keselicová\Globe\fotky\2015_10_miniGG pro školky a pro rodiče s dětmi\1.10.-odpoledne\IMG_165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850" y="4053382"/>
            <a:ext cx="3739703" cy="280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vera\Documents\Keselicová\Keselicová\Globe\fotky\2015_10_miniGG pro školky a pro rodiče s dětmi\Keselicova\P107001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076983"/>
            <a:ext cx="3707904" cy="27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44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-38742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Listopadová výprava na pixel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458" name="Picture 2" descr="C:\Users\vera\Documents\Keselicová\Keselicová\Globe\fotky\2015_10_pixel\P107025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707507" cy="27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vera\Documents\Keselicová\Keselicová\Globe\fotky\2015_10_pixel\P107031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788525"/>
            <a:ext cx="3708194" cy="278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vera\Documents\Keselicová\Keselicová\Globe\fotky\2015_10_pixel\P107028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864012" y="1570192"/>
            <a:ext cx="566444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3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-24340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Listopadová výprava na pixel</a:t>
            </a:r>
            <a:endParaRPr lang="cs-CZ" dirty="0"/>
          </a:p>
        </p:txBody>
      </p:sp>
      <p:pic>
        <p:nvPicPr>
          <p:cNvPr id="20482" name="Picture 2" descr="C:\Users\vera\Documents\Keselicová\Keselicová\Globe\fotky\2015_10_pixel\P107024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7" y="3959273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vera\Documents\Keselicová\Keselicová\Globe\fotky\2015_10_pixel\P107020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611498" cy="270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vera\Documents\Keselicová\Keselicová\Globe\fotky\2015_10_pixel\P107017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74963" y="1867235"/>
            <a:ext cx="5364383" cy="402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1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Exkurze GLOBE na hvězdárně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21506" name="Picture 2" descr="C:\Users\vera\Documents\Keselicová\Keselicová\Globe\fotky\2015_11_16_hvězdárna a spaní ve škole\P107038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499239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vera\Documents\Keselicová\Keselicová\Globe\fotky\2015_11_16_hvězdárna a spaní ve škole\P107038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1637133"/>
            <a:ext cx="4355976" cy="372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6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007" y="2708920"/>
            <a:ext cx="8928992" cy="183800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b="1" dirty="0" smtClean="0">
                <a:solidFill>
                  <a:schemeClr val="accent1">
                    <a:lumMod val="75000"/>
                  </a:schemeClr>
                </a:solidFill>
              </a:rPr>
              <a:t>Meteorologie</a:t>
            </a:r>
            <a:r>
              <a:rPr lang="cs-CZ" dirty="0" smtClean="0"/>
              <a:t>                                       </a:t>
            </a:r>
            <a:br>
              <a:rPr lang="cs-CZ" dirty="0" smtClean="0"/>
            </a:br>
            <a:r>
              <a:rPr lang="cs-CZ" dirty="0" smtClean="0"/>
              <a:t>                                    </a:t>
            </a:r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  <a:t>tahujeme data </a:t>
            </a:r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v </a:t>
            </a:r>
            <a:r>
              <a:rPr lang="cs-CZ" sz="2200" dirty="0" err="1">
                <a:solidFill>
                  <a:schemeClr val="accent1">
                    <a:lumMod val="75000"/>
                  </a:schemeClr>
                </a:solidFill>
              </a:rPr>
              <a:t>excelu</a:t>
            </a:r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  <a:t>učíme                          </a:t>
            </a:r>
            <a:b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se pomocí </a:t>
            </a:r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sloupců vypisovat </a:t>
            </a:r>
            <a: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  <a:t>              </a:t>
            </a:r>
            <a:b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data potřebná </a:t>
            </a:r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k odeslání </a:t>
            </a:r>
            <a: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  <a:t>do    </a:t>
            </a:r>
            <a:b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databáze Globe </a:t>
            </a:r>
            <a:b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a orientujeme se </a:t>
            </a:r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na stránkách </a:t>
            </a:r>
            <a: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a v odesílání.</a:t>
            </a:r>
            <a:r>
              <a:rPr lang="cs-CZ" sz="2200" dirty="0" smtClean="0">
                <a:solidFill>
                  <a:schemeClr val="tx1"/>
                </a:solidFill>
              </a:rPr>
              <a:t/>
            </a:r>
            <a:br>
              <a:rPr lang="cs-CZ" sz="2200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" y="1124744"/>
            <a:ext cx="4750924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9826" y="3501008"/>
            <a:ext cx="448417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886" y="3429001"/>
            <a:ext cx="331662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431095"/>
            <a:ext cx="3506532" cy="229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476672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accent1">
                    <a:lumMod val="50000"/>
                  </a:schemeClr>
                </a:solidFill>
              </a:rPr>
              <a:t>Děkujeme za podporu naší </a:t>
            </a: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</a:rPr>
              <a:t>činnosti</a:t>
            </a:r>
          </a:p>
          <a:p>
            <a:pPr algn="ctr"/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200" b="1" dirty="0">
                <a:solidFill>
                  <a:schemeClr val="accent1">
                    <a:lumMod val="50000"/>
                  </a:schemeClr>
                </a:solidFill>
              </a:rPr>
              <a:t>ZŠ Kpt. Jaroše, Sdružení rodičů a přátel školy, </a:t>
            </a:r>
            <a:br>
              <a:rPr lang="cs-CZ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3200" b="1" dirty="0">
                <a:solidFill>
                  <a:schemeClr val="accent1">
                    <a:lumMod val="50000"/>
                  </a:schemeClr>
                </a:solidFill>
              </a:rPr>
              <a:t>Zdravému městu </a:t>
            </a: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</a:rPr>
              <a:t>Třebíč </a:t>
            </a:r>
            <a:r>
              <a:rPr lang="cs-CZ" sz="3200" b="1" dirty="0">
                <a:solidFill>
                  <a:schemeClr val="accent1">
                    <a:lumMod val="50000"/>
                  </a:schemeClr>
                </a:solidFill>
              </a:rPr>
              <a:t>a Odboru životního prostředí Města Třebíč.</a:t>
            </a:r>
          </a:p>
        </p:txBody>
      </p:sp>
    </p:spTree>
    <p:extLst>
      <p:ext uri="{BB962C8B-B14F-4D97-AF65-F5344CB8AC3E}">
        <p14:creationId xmlns:p14="http://schemas.microsoft.com/office/powerpoint/2010/main" val="6124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62272" y="332656"/>
            <a:ext cx="9468544" cy="1143000"/>
          </a:xfrm>
        </p:spPr>
        <p:txBody>
          <a:bodyPr>
            <a:noAutofit/>
          </a:bodyPr>
          <a:lstStyle/>
          <a:p>
            <a:pPr algn="ct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Meteorologie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obrazení hodnot, které jsme odeslali, v celosvětové </a:t>
            </a:r>
            <a:b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databázi.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celosvětovou databázi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28800"/>
            <a:ext cx="91440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72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8824" y="22768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Meteorologie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</a:t>
            </a:r>
            <a:r>
              <a:rPr lang="cs-CZ" sz="31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  <a:t>voříme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  <a:t>    měsíční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  <a:t>    přehledy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</a:rPr>
              <a:t>meteorolo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</a:rPr>
              <a:t>gických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  <a:t>    hodnot.</a:t>
            </a:r>
            <a:endParaRPr lang="cs-CZ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752" y="908720"/>
            <a:ext cx="6686459" cy="316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4129438"/>
            <a:ext cx="8388424" cy="27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53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88840"/>
            <a:ext cx="3528392" cy="71095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Meteorologie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  <a:t>Tvoříme roční přehledy meteorologických veličin.</a:t>
            </a:r>
            <a:endParaRPr lang="cs-CZ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355541"/>
              </p:ext>
            </p:extLst>
          </p:nvPr>
        </p:nvGraphicFramePr>
        <p:xfrm>
          <a:off x="0" y="2636912"/>
          <a:ext cx="874846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878"/>
              </p:ext>
            </p:extLst>
          </p:nvPr>
        </p:nvGraphicFramePr>
        <p:xfrm>
          <a:off x="4067944" y="188640"/>
          <a:ext cx="4818881" cy="283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02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4104456" cy="792088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Meteorologie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vera\Desktop\106_PANA\P10602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593859" y="1172093"/>
            <a:ext cx="6140031" cy="460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492895"/>
            <a:ext cx="3816424" cy="4051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84391" y="6342780"/>
            <a:ext cx="762000" cy="365125"/>
          </a:xfrm>
        </p:spPr>
        <p:txBody>
          <a:bodyPr/>
          <a:lstStyle/>
          <a:p>
            <a:fld id="{CF56C1E1-4C2C-4110-9F68-8747C77C30C0}" type="slidenum">
              <a:rPr lang="cs-CZ" smtClean="0"/>
              <a:t>8</a:t>
            </a:fld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011" y="1268760"/>
            <a:ext cx="3960440" cy="350897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Měříme množství</a:t>
            </a:r>
          </a:p>
          <a:p>
            <a:pPr marL="68580" indent="0" algn="ctr">
              <a:buNone/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 aerosolů.</a:t>
            </a:r>
            <a:endParaRPr lang="cs-CZ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Meteorologie – měříme intenzitu slunečního záření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96752"/>
            <a:ext cx="8496944" cy="27480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Maximální </a:t>
            </a:r>
            <a:r>
              <a:rPr lang="cs-CZ" sz="1900" dirty="0">
                <a:solidFill>
                  <a:schemeClr val="accent1">
                    <a:lumMod val="50000"/>
                  </a:schemeClr>
                </a:solidFill>
              </a:rPr>
              <a:t>intenzita slunečního záření </a:t>
            </a: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v jednotlivých měsících: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9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1900" b="1" dirty="0" smtClean="0">
                <a:solidFill>
                  <a:srgbClr val="FF0000"/>
                </a:solidFill>
              </a:rPr>
              <a:t>1047 </a:t>
            </a:r>
            <a:r>
              <a:rPr lang="cs-CZ" sz="1900" b="1" dirty="0">
                <a:solidFill>
                  <a:srgbClr val="FF0000"/>
                </a:solidFill>
              </a:rPr>
              <a:t>W/m</a:t>
            </a:r>
            <a:r>
              <a:rPr lang="cs-CZ" sz="1900" b="1" baseline="30000" dirty="0">
                <a:solidFill>
                  <a:srgbClr val="FF0000"/>
                </a:solidFill>
              </a:rPr>
              <a:t>2</a:t>
            </a:r>
            <a:r>
              <a:rPr lang="cs-CZ" sz="1900" b="1" dirty="0">
                <a:solidFill>
                  <a:srgbClr val="FF0000"/>
                </a:solidFill>
              </a:rPr>
              <a:t>       </a:t>
            </a:r>
            <a:r>
              <a:rPr lang="cs-CZ" sz="1900" b="1" dirty="0" smtClean="0">
                <a:solidFill>
                  <a:srgbClr val="FF0000"/>
                </a:solidFill>
              </a:rPr>
              <a:t>   </a:t>
            </a:r>
            <a:r>
              <a:rPr lang="cs-CZ" sz="1900" b="1" dirty="0">
                <a:solidFill>
                  <a:srgbClr val="FF0000"/>
                </a:solidFill>
              </a:rPr>
              <a:t>6.června 2015</a:t>
            </a:r>
          </a:p>
          <a:p>
            <a:pPr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  937 W/m</a:t>
            </a:r>
            <a:r>
              <a:rPr lang="cs-CZ" sz="1900" baseline="30000" dirty="0" smtClean="0">
                <a:solidFill>
                  <a:schemeClr val="accent1">
                    <a:lumMod val="50000"/>
                  </a:schemeClr>
                </a:solidFill>
              </a:rPr>
              <a:t>2        </a:t>
            </a: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   11. května 2015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cs-CZ" sz="1900" dirty="0">
                <a:solidFill>
                  <a:schemeClr val="accent1">
                    <a:lumMod val="50000"/>
                  </a:schemeClr>
                </a:solidFill>
              </a:rPr>
              <a:t>941 W/m</a:t>
            </a:r>
            <a:r>
              <a:rPr lang="cs-CZ" sz="19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cs-CZ" sz="19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    10. dubna </a:t>
            </a:r>
            <a:r>
              <a:rPr lang="cs-CZ" sz="1900" dirty="0">
                <a:solidFill>
                  <a:schemeClr val="accent1">
                    <a:lumMod val="50000"/>
                  </a:schemeClr>
                </a:solidFill>
              </a:rPr>
              <a:t>2015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cs-CZ" sz="1900" dirty="0">
                <a:solidFill>
                  <a:schemeClr val="accent1">
                    <a:lumMod val="50000"/>
                  </a:schemeClr>
                </a:solidFill>
              </a:rPr>
              <a:t>615 </a:t>
            </a: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W/m</a:t>
            </a:r>
            <a:r>
              <a:rPr lang="cs-CZ" sz="1900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cs-CZ" sz="1900" dirty="0">
                <a:solidFill>
                  <a:schemeClr val="accent1">
                    <a:lumMod val="50000"/>
                  </a:schemeClr>
                </a:solidFill>
              </a:rPr>
              <a:t>10</a:t>
            </a: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. března 2015</a:t>
            </a:r>
            <a:endParaRPr lang="cs-CZ" sz="19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  697 </a:t>
            </a:r>
            <a:r>
              <a:rPr lang="cs-CZ" sz="1900" dirty="0">
                <a:solidFill>
                  <a:schemeClr val="accent1">
                    <a:lumMod val="50000"/>
                  </a:schemeClr>
                </a:solidFill>
              </a:rPr>
              <a:t>W/m</a:t>
            </a:r>
            <a:r>
              <a:rPr lang="cs-CZ" sz="1900" baseline="30000" dirty="0">
                <a:solidFill>
                  <a:schemeClr val="accent1">
                    <a:lumMod val="50000"/>
                  </a:schemeClr>
                </a:solidFill>
              </a:rPr>
              <a:t>2     </a:t>
            </a:r>
            <a:r>
              <a:rPr lang="cs-CZ" sz="1900" baseline="30000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cs-CZ" sz="1900" dirty="0">
                <a:solidFill>
                  <a:schemeClr val="accent1">
                    <a:lumMod val="50000"/>
                  </a:schemeClr>
                </a:solidFill>
              </a:rPr>
              <a:t>16. února 2015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  395 </a:t>
            </a:r>
            <a:r>
              <a:rPr lang="cs-CZ" sz="1900" dirty="0">
                <a:solidFill>
                  <a:schemeClr val="accent1">
                    <a:lumMod val="50000"/>
                  </a:schemeClr>
                </a:solidFill>
              </a:rPr>
              <a:t>W/m</a:t>
            </a:r>
            <a:r>
              <a:rPr lang="cs-CZ" sz="1900" baseline="30000" dirty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cs-CZ" sz="19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   13. ledna </a:t>
            </a:r>
            <a:r>
              <a:rPr lang="cs-CZ" sz="1900" dirty="0">
                <a:solidFill>
                  <a:schemeClr val="accent1">
                    <a:lumMod val="50000"/>
                  </a:schemeClr>
                </a:solidFill>
              </a:rPr>
              <a:t>2015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cs-CZ" sz="1900" dirty="0">
                <a:solidFill>
                  <a:schemeClr val="accent1">
                    <a:lumMod val="50000"/>
                  </a:schemeClr>
                </a:solidFill>
              </a:rPr>
              <a:t>594 W/m</a:t>
            </a:r>
            <a:r>
              <a:rPr lang="cs-CZ" sz="1900" baseline="30000" dirty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cs-CZ" sz="19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cs-CZ" sz="1900" dirty="0">
                <a:solidFill>
                  <a:schemeClr val="accent1">
                    <a:lumMod val="50000"/>
                  </a:schemeClr>
                </a:solidFill>
              </a:rPr>
              <a:t>9</a:t>
            </a: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. prosince </a:t>
            </a:r>
            <a:r>
              <a:rPr lang="cs-CZ" sz="1900" dirty="0">
                <a:solidFill>
                  <a:schemeClr val="accent1">
                    <a:lumMod val="50000"/>
                  </a:schemeClr>
                </a:solidFill>
              </a:rPr>
              <a:t>2014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cs-CZ" sz="1900" dirty="0">
                <a:solidFill>
                  <a:schemeClr val="accent1">
                    <a:lumMod val="50000"/>
                  </a:schemeClr>
                </a:solidFill>
              </a:rPr>
              <a:t>592 W/m</a:t>
            </a:r>
            <a:r>
              <a:rPr lang="cs-CZ" sz="1900" baseline="30000" dirty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cs-CZ" sz="1900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    6. října 2014.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3944808"/>
            <a:ext cx="5637846" cy="256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vera\Desktop\106_PANA\P106023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822074" y="2192437"/>
            <a:ext cx="4939276" cy="370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9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2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518</Words>
  <Application>Microsoft Office PowerPoint</Application>
  <PresentationFormat>Předvádění na obrazovce (4:3)</PresentationFormat>
  <Paragraphs>94</Paragraphs>
  <Slides>40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40</vt:i4>
      </vt:variant>
    </vt:vector>
  </HeadingPairs>
  <TitlesOfParts>
    <vt:vector size="42" baseType="lpstr">
      <vt:lpstr>Austin</vt:lpstr>
      <vt:lpstr>1_Austin</vt:lpstr>
      <vt:lpstr> GLOBE na Jarošce v roce 2015 </vt:lpstr>
      <vt:lpstr>GLOBE po 10 letech</vt:lpstr>
      <vt:lpstr>Meteorologie</vt:lpstr>
      <vt:lpstr>Meteorologie                                                                            Stahujeme data v excelu – učíme                                                                                            se pomocí sloupců vypisovat                                                                                 data potřebná k odeslání do                                                                       databáze Globe                                                                    a orientujeme se na stránkách                                                                     a v odesílání.   </vt:lpstr>
      <vt:lpstr>Meteorologie  Zobrazení hodnot, které jsme odeslali, v celosvětové  databázi.</vt:lpstr>
      <vt:lpstr>                     Meteorologie    Tvoříme     měsíční     přehledy     meteorolo-     gických     hodnot.</vt:lpstr>
      <vt:lpstr>Meteorologie Tvoříme roční přehledy meteorologických veličin.</vt:lpstr>
      <vt:lpstr>Meteorologie</vt:lpstr>
      <vt:lpstr>Meteorologie – měříme intenzitu slunečního záření</vt:lpstr>
      <vt:lpstr>Hydrologie</vt:lpstr>
      <vt:lpstr>Hydrologie – pracujeme na projektu rybníky</vt:lpstr>
      <vt:lpstr>V pedologie zkoumáme</vt:lpstr>
      <vt:lpstr>Pedologie </vt:lpstr>
      <vt:lpstr>Fenologie</vt:lpstr>
      <vt:lpstr>Prezentujeme naši činnost v knihovně</vt:lpstr>
      <vt:lpstr>GLOBE  na interaktivní výstavě při školní akademii</vt:lpstr>
      <vt:lpstr>GLOBE Games 2015 v Praze</vt:lpstr>
      <vt:lpstr>Na GLOBE GAMES 2015 v průvodu centrem Prahy a  na slavnostním zahájení v kině Lucerna</vt:lpstr>
      <vt:lpstr>GLOBE Games 2015 v Praze Prezentujeme projekt na  vědecké konferenci.</vt:lpstr>
      <vt:lpstr>GLOBE Games 2015 v Praze  Prezentujeme Třebíč a děláme pokusy na poster session.</vt:lpstr>
      <vt:lpstr>GLOBE Games 2015 v Praze při celodenní terénní hře v Kunratickém parku</vt:lpstr>
      <vt:lpstr>GLOBE Games v Praze - slavnostní zakončení Katka a Adéla pracovaly v novinářském týmu.</vt:lpstr>
      <vt:lpstr>GLOBE Games 2015 v Praze Čtyři dny skvělých zážitků!</vt:lpstr>
      <vt:lpstr>Zkoušíme  badatelské  metody práce</vt:lpstr>
      <vt:lpstr>Chráníme trávník</vt:lpstr>
      <vt:lpstr>Prezentace aplikace PowerPoint</vt:lpstr>
      <vt:lpstr>Červnové MiniGLOBEGames pro  4. a 5. ročníky na školní zahradě </vt:lpstr>
      <vt:lpstr>Červnové MiniGLOBEGames pro  4. a 5. ročníky na školní zahradě </vt:lpstr>
      <vt:lpstr>Červnová expedice GLOBE Národní park Podyjí</vt:lpstr>
      <vt:lpstr>Červnová expedice GLOBE Vodní elektrárna Vranov a Vranovská přehrada</vt:lpstr>
      <vt:lpstr>Červnová expedice GLOBE– farma Zašovice</vt:lpstr>
      <vt:lpstr>Červnová expedice GLOBE Laboratoře a podzemí v Jihlavě</vt:lpstr>
      <vt:lpstr>Říjnové MiniGLOBEGames pro předškoláky na školní zahradě Jednoduché přírodovědné úkoly vedené Gloubáky</vt:lpstr>
      <vt:lpstr>Říjnové MiniGLOBEGames pro předškoláky na školní zahradě Plnění jednoduchých přírodovědných úkolů </vt:lpstr>
      <vt:lpstr>Říjnové MiniGLOBEGames pro děti  s rodiči</vt:lpstr>
      <vt:lpstr>Říjnové MiniGLOBEGames pro děti s rodiči Seznamujeme rodiče s měřeními, které provádíme  v GLOBE.  </vt:lpstr>
      <vt:lpstr>Listopadová výprava na pixel</vt:lpstr>
      <vt:lpstr>Listopadová výprava na pixel</vt:lpstr>
      <vt:lpstr>Exkurze GLOBE na hvězdárně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GLOBE na ZŠ Třebíč, ul.Kpt.Jaroše 836</dc:title>
  <dc:creator>vera</dc:creator>
  <cp:lastModifiedBy>admin</cp:lastModifiedBy>
  <cp:revision>84</cp:revision>
  <cp:lastPrinted>2016-01-15T19:44:30Z</cp:lastPrinted>
  <dcterms:created xsi:type="dcterms:W3CDTF">2015-10-28T19:23:24Z</dcterms:created>
  <dcterms:modified xsi:type="dcterms:W3CDTF">2016-01-15T19:45:04Z</dcterms:modified>
</cp:coreProperties>
</file>